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0" r:id="rId3"/>
  </p:sldMasterIdLst>
  <p:notesMasterIdLst>
    <p:notesMasterId r:id="rId1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Lst>
  <p:sldSz cx="9144000" cy="6858000" type="screen4x3"/>
  <p:notesSz cx="7102475" cy="10231438"/>
  <p:embeddedFontLst>
    <p:embeddedFont>
      <p:font typeface="Arial Black" panose="020B0A04020102020204" pitchFamily="34" charset="0"/>
      <p:regular r:id="rId135"/>
      <p:bold r:id="rId136"/>
    </p:embeddedFont>
    <p:embeddedFont>
      <p:font typeface="Bell MT" panose="02020503060305020303" pitchFamily="18" charset="0"/>
      <p:regular r:id="rId137"/>
      <p:bold r:id="rId138"/>
      <p:italic r:id="rId139"/>
      <p:boldItalic r:id="rId140"/>
    </p:embeddedFont>
    <p:embeddedFont>
      <p:font typeface="Constantia" panose="02030602050306030303" pitchFamily="18" charset="0"/>
      <p:regular r:id="rId141"/>
      <p:bold r:id="rId142"/>
      <p:italic r:id="rId143"/>
      <p:boldItalic r:id="rId1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48" roundtripDataSignature="AMtx7mh5G8N+d5MbKOeXTW7kBTqpFbn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F5ABF6-A614-4836-B4FD-B1D67D3B6409}">
  <a:tblStyle styleId="{7CF5ABF6-A614-4836-B4FD-B1D67D3B6409}" styleName="Table_0">
    <a:wholeTbl>
      <a:tcTxStyle b="off" i="off">
        <a:font>
          <a:latin typeface="Constantia"/>
          <a:ea typeface="Constantia"/>
          <a:cs typeface="Constanti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9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presProps" Target="pres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notesMaster" Target="notesMasters/notesMaster1.xml"/><Relationship Id="rId139" Type="http://schemas.openxmlformats.org/officeDocument/2006/relationships/font" Target="fonts/font5.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font" Target="fonts/font1.fntdata"/><Relationship Id="rId151"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font" Target="fonts/font2.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9.fntdata"/><Relationship Id="rId148"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font" Target="fonts/font10.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162" cy="511175"/>
          </a:xfrm>
          <a:prstGeom prst="rect">
            <a:avLst/>
          </a:prstGeom>
          <a:noFill/>
          <a:ln>
            <a:noFill/>
          </a:ln>
        </p:spPr>
        <p:txBody>
          <a:bodyPr spcFirstLastPara="1" wrap="square" lIns="99025" tIns="49500" rIns="99025" bIns="49500" anchor="t" anchorCtr="0">
            <a:noAutofit/>
          </a:bodyPr>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lvl="5" algn="l" rtl="0">
              <a:spcBef>
                <a:spcPts val="0"/>
              </a:spcBef>
              <a:spcAft>
                <a:spcPts val="0"/>
              </a:spcAft>
              <a:buSzPts val="1400"/>
              <a:buNone/>
              <a:defRPr sz="1800">
                <a:solidFill>
                  <a:schemeClr val="dk1"/>
                </a:solidFill>
                <a:latin typeface="Calibri"/>
                <a:ea typeface="Calibri"/>
                <a:cs typeface="Calibri"/>
                <a:sym typeface="Calibri"/>
              </a:defRPr>
            </a:lvl6pPr>
            <a:lvl7pPr lvl="6" algn="l" rtl="0">
              <a:spcBef>
                <a:spcPts val="0"/>
              </a:spcBef>
              <a:spcAft>
                <a:spcPts val="0"/>
              </a:spcAft>
              <a:buSzPts val="1400"/>
              <a:buNone/>
              <a:defRPr sz="1800">
                <a:solidFill>
                  <a:schemeClr val="dk1"/>
                </a:solidFill>
                <a:latin typeface="Calibri"/>
                <a:ea typeface="Calibri"/>
                <a:cs typeface="Calibri"/>
                <a:sym typeface="Calibri"/>
              </a:defRPr>
            </a:lvl7pPr>
            <a:lvl8pPr lvl="7" algn="l" rtl="0">
              <a:spcBef>
                <a:spcPts val="0"/>
              </a:spcBef>
              <a:spcAft>
                <a:spcPts val="0"/>
              </a:spcAft>
              <a:buSzPts val="1400"/>
              <a:buNone/>
              <a:defRPr sz="1800">
                <a:solidFill>
                  <a:schemeClr val="dk1"/>
                </a:solidFill>
                <a:latin typeface="Calibri"/>
                <a:ea typeface="Calibri"/>
                <a:cs typeface="Calibri"/>
                <a:sym typeface="Calibri"/>
              </a:defRPr>
            </a:lvl8pPr>
            <a:lvl9pPr lvl="8" algn="l" rtl="0">
              <a:spcBef>
                <a:spcPts val="0"/>
              </a:spcBef>
              <a:spcAft>
                <a:spcPts val="0"/>
              </a:spcAft>
              <a:buSzPts val="1400"/>
              <a:buNone/>
              <a:defRPr sz="1800">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2725" y="0"/>
            <a:ext cx="3078162" cy="511175"/>
          </a:xfrm>
          <a:prstGeom prst="rect">
            <a:avLst/>
          </a:prstGeom>
          <a:noFill/>
          <a:ln>
            <a:noFill/>
          </a:ln>
        </p:spPr>
        <p:txBody>
          <a:bodyPr spcFirstLastPara="1" wrap="square" lIns="99025" tIns="49500" rIns="99025" bIns="49500" anchor="t" anchorCtr="0">
            <a:noAutofit/>
          </a:bodyPr>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lvl="5" algn="l" rtl="0">
              <a:spcBef>
                <a:spcPts val="0"/>
              </a:spcBef>
              <a:spcAft>
                <a:spcPts val="0"/>
              </a:spcAft>
              <a:buSzPts val="1400"/>
              <a:buNone/>
              <a:defRPr sz="1800">
                <a:solidFill>
                  <a:schemeClr val="dk1"/>
                </a:solidFill>
                <a:latin typeface="Calibri"/>
                <a:ea typeface="Calibri"/>
                <a:cs typeface="Calibri"/>
                <a:sym typeface="Calibri"/>
              </a:defRPr>
            </a:lvl6pPr>
            <a:lvl7pPr lvl="6" algn="l" rtl="0">
              <a:spcBef>
                <a:spcPts val="0"/>
              </a:spcBef>
              <a:spcAft>
                <a:spcPts val="0"/>
              </a:spcAft>
              <a:buSzPts val="1400"/>
              <a:buNone/>
              <a:defRPr sz="1800">
                <a:solidFill>
                  <a:schemeClr val="dk1"/>
                </a:solidFill>
                <a:latin typeface="Calibri"/>
                <a:ea typeface="Calibri"/>
                <a:cs typeface="Calibri"/>
                <a:sym typeface="Calibri"/>
              </a:defRPr>
            </a:lvl7pPr>
            <a:lvl8pPr lvl="7" algn="l" rtl="0">
              <a:spcBef>
                <a:spcPts val="0"/>
              </a:spcBef>
              <a:spcAft>
                <a:spcPts val="0"/>
              </a:spcAft>
              <a:buSzPts val="1400"/>
              <a:buNone/>
              <a:defRPr sz="1800">
                <a:solidFill>
                  <a:schemeClr val="dk1"/>
                </a:solidFill>
                <a:latin typeface="Calibri"/>
                <a:ea typeface="Calibri"/>
                <a:cs typeface="Calibri"/>
                <a:sym typeface="Calibri"/>
              </a:defRPr>
            </a:lvl8pPr>
            <a:lvl9pPr lvl="8" algn="l" rtl="0">
              <a:spcBef>
                <a:spcPts val="0"/>
              </a:spcBef>
              <a:spcAft>
                <a:spcPts val="0"/>
              </a:spcAft>
              <a:buSzPts val="1400"/>
              <a:buNone/>
              <a:defRPr sz="1800">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2" y="4859338"/>
            <a:ext cx="5683250" cy="4605338"/>
          </a:xfrm>
          <a:prstGeom prst="rect">
            <a:avLst/>
          </a:prstGeom>
          <a:noFill/>
          <a:ln>
            <a:noFill/>
          </a:ln>
        </p:spPr>
        <p:txBody>
          <a:bodyPr spcFirstLastPara="1" wrap="square" lIns="99025" tIns="49500" rIns="99025" bIns="49500" anchor="t" anchorCtr="0">
            <a:noAutofit/>
          </a:bodyPr>
          <a:lstStyle>
            <a:lvl1pPr marL="457200" lvl="0"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1pPr>
            <a:lvl2pPr marL="914400" lvl="1"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2pPr>
            <a:lvl3pPr marL="1371600" lvl="2"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3pPr>
            <a:lvl4pPr marL="1828800" lvl="3"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4pPr>
            <a:lvl5pPr marL="2286000" lvl="4"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7" name="Google Shape;7;n"/>
          <p:cNvSpPr txBox="1">
            <a:spLocks noGrp="1"/>
          </p:cNvSpPr>
          <p:nvPr>
            <p:ph type="ftr" idx="11"/>
          </p:nvPr>
        </p:nvSpPr>
        <p:spPr>
          <a:xfrm>
            <a:off x="0" y="9718675"/>
            <a:ext cx="3078162" cy="511175"/>
          </a:xfrm>
          <a:prstGeom prst="rect">
            <a:avLst/>
          </a:prstGeom>
          <a:noFill/>
          <a:ln>
            <a:noFill/>
          </a:ln>
        </p:spPr>
        <p:txBody>
          <a:bodyPr spcFirstLastPara="1" wrap="square" lIns="99025" tIns="49500" rIns="99025" bIns="49500" anchor="b" anchorCtr="0">
            <a:noAutofit/>
          </a:bodyPr>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lvl="5" algn="l" rtl="0">
              <a:spcBef>
                <a:spcPts val="0"/>
              </a:spcBef>
              <a:spcAft>
                <a:spcPts val="0"/>
              </a:spcAft>
              <a:buSzPts val="1400"/>
              <a:buNone/>
              <a:defRPr sz="1800">
                <a:solidFill>
                  <a:schemeClr val="dk1"/>
                </a:solidFill>
                <a:latin typeface="Calibri"/>
                <a:ea typeface="Calibri"/>
                <a:cs typeface="Calibri"/>
                <a:sym typeface="Calibri"/>
              </a:defRPr>
            </a:lvl6pPr>
            <a:lvl7pPr lvl="6" algn="l" rtl="0">
              <a:spcBef>
                <a:spcPts val="0"/>
              </a:spcBef>
              <a:spcAft>
                <a:spcPts val="0"/>
              </a:spcAft>
              <a:buSzPts val="1400"/>
              <a:buNone/>
              <a:defRPr sz="1800">
                <a:solidFill>
                  <a:schemeClr val="dk1"/>
                </a:solidFill>
                <a:latin typeface="Calibri"/>
                <a:ea typeface="Calibri"/>
                <a:cs typeface="Calibri"/>
                <a:sym typeface="Calibri"/>
              </a:defRPr>
            </a:lvl7pPr>
            <a:lvl8pPr lvl="7" algn="l" rtl="0">
              <a:spcBef>
                <a:spcPts val="0"/>
              </a:spcBef>
              <a:spcAft>
                <a:spcPts val="0"/>
              </a:spcAft>
              <a:buSzPts val="1400"/>
              <a:buNone/>
              <a:defRPr sz="1800">
                <a:solidFill>
                  <a:schemeClr val="dk1"/>
                </a:solidFill>
                <a:latin typeface="Calibri"/>
                <a:ea typeface="Calibri"/>
                <a:cs typeface="Calibri"/>
                <a:sym typeface="Calibri"/>
              </a:defRPr>
            </a:lvl8pPr>
            <a:lvl9pPr lvl="8" algn="l" rtl="0">
              <a:spcBef>
                <a:spcPts val="0"/>
              </a:spcBef>
              <a:spcAft>
                <a:spcPts val="0"/>
              </a:spcAft>
              <a:buSzPts val="1400"/>
              <a:buNone/>
              <a:defRPr sz="1800">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2725" y="9718675"/>
            <a:ext cx="3078162" cy="511175"/>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IN"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24" name="Google Shape;124;p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81" name="Google Shape;181;p1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0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71" name="Google Shape;771;p10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0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77" name="Google Shape;777;p10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0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83" name="Google Shape;783;p10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89" name="Google Shape;789;p10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0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95" name="Google Shape;795;p10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02" name="Google Shape;802;p10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0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08" name="Google Shape;808;p10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14" name="Google Shape;814;p10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21" name="Google Shape;821;p10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0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28" name="Google Shape;828;p10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89" name="Google Shape;189;p1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34" name="Google Shape;834;p11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1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41" name="Google Shape;841;p11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1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48" name="Google Shape;848;p11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1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53" name="Google Shape;853;p11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1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59" name="Google Shape;859;p11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65" name="Google Shape;865;p11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1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72" name="Google Shape;872;p11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79" name="Google Shape;879;p11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85" name="Google Shape;885;p11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1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92" name="Google Shape;892;p11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96" name="Google Shape;196;p1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2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98" name="Google Shape;898;p12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12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05" name="Google Shape;905;p12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2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12" name="Google Shape;912;p12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17" name="Google Shape;917;p12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23" name="Google Shape;923;p12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12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30" name="Google Shape;930;p12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37" name="Google Shape;937;p12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12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43" name="Google Shape;943;p12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2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49" name="Google Shape;949;p12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2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55" name="Google Shape;955;p12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03" name="Google Shape;203;p1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3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61" name="Google Shape;961;p13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09" name="Google Shape;209;p1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16" name="Google Shape;216;p1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22" name="Google Shape;222;p1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27" name="Google Shape;227;p1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35" name="Google Shape;235;p1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40" name="Google Shape;240;p1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30" name="Google Shape;130;p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r>
              <a:rPr lang="en-IN" dirty="0"/>
              <a:t>Byte – 8 Bit</a:t>
            </a:r>
          </a:p>
          <a:p>
            <a:pPr marL="0" lvl="0" indent="0" algn="l" rtl="0">
              <a:spcBef>
                <a:spcPts val="360"/>
              </a:spcBef>
              <a:spcAft>
                <a:spcPts val="0"/>
              </a:spcAft>
              <a:buNone/>
            </a:pPr>
            <a:r>
              <a:rPr lang="en-IN" dirty="0"/>
              <a:t>Word – 16 Bit</a:t>
            </a:r>
            <a:endParaRPr dirty="0"/>
          </a:p>
        </p:txBody>
      </p:sp>
      <p:sp>
        <p:nvSpPr>
          <p:cNvPr id="246" name="Google Shape;246;p2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53" name="Google Shape;253;p2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59" name="Google Shape;259;p2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65" name="Google Shape;265;p2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71" name="Google Shape;271;p2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78" name="Google Shape;278;p2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84" name="Google Shape;284;p2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90" name="Google Shape;290;p2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96" name="Google Shape;296;p2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03" name="Google Shape;303;p2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36" name="Google Shape;136;p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09" name="Google Shape;309;p3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15" name="Google Shape;315;p3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23" name="Google Shape;323;p3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29" name="Google Shape;329;p3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35" name="Google Shape;335;p3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41" name="Google Shape;341;p3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47" name="Google Shape;347;p3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53" name="Google Shape;353;p3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59" name="Google Shape;359;p3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65" name="Google Shape;365;p3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42" name="Google Shape;142;p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71" name="Google Shape;371;p4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78" name="Google Shape;378;p4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85" name="Google Shape;385;p4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91" name="Google Shape;391;p4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99" name="Google Shape;399;p4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04" name="Google Shape;404;p4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10" name="Google Shape;410;p4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20" name="Google Shape;420;p4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29" name="Google Shape;429;p4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35" name="Google Shape;435;p4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48" name="Google Shape;148;p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41" name="Google Shape;441;p5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47" name="Google Shape;447;p5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54" name="Google Shape;454;p5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61" name="Google Shape;461;p5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68" name="Google Shape;468;p5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74" name="Google Shape;474;p5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80" name="Google Shape;480;p5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89" name="Google Shape;489;p5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98" name="Google Shape;498;p5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59:notes"/>
          <p:cNvSpPr txBox="1">
            <a:spLocks noGrp="1"/>
          </p:cNvSpPr>
          <p:nvPr>
            <p:ph type="body" idx="1"/>
          </p:nvPr>
        </p:nvSpPr>
        <p:spPr>
          <a:xfrm>
            <a:off x="709612" y="4859338"/>
            <a:ext cx="5683250" cy="4605338"/>
          </a:xfrm>
          <a:prstGeom prst="rect">
            <a:avLst/>
          </a:prstGeom>
          <a:noFill/>
          <a:ln>
            <a:noFill/>
          </a:ln>
        </p:spPr>
        <p:txBody>
          <a:bodyPr spcFirstLastPara="1" wrap="square" lIns="99025" tIns="49500" rIns="99025" bIns="495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6" name="Google Shape;506;p59:notes"/>
          <p:cNvSpPr txBox="1">
            <a:spLocks noGrp="1"/>
          </p:cNvSpPr>
          <p:nvPr>
            <p:ph type="sldNum" idx="12"/>
          </p:nvPr>
        </p:nvSpPr>
        <p:spPr>
          <a:xfrm>
            <a:off x="4022725" y="9718675"/>
            <a:ext cx="3078162" cy="511175"/>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chemeClr val="dk1"/>
              </a:buClr>
              <a:buSzPts val="1300"/>
              <a:buFont typeface="Calibri"/>
              <a:buNone/>
            </a:pPr>
            <a:fld id="{00000000-1234-1234-1234-123412341234}" type="slidenum">
              <a:rPr lang="en-IN" sz="1300">
                <a:latin typeface="Calibri"/>
                <a:ea typeface="Calibri"/>
                <a:cs typeface="Calibri"/>
                <a:sym typeface="Calibri"/>
              </a:rPr>
              <a:t>59</a:t>
            </a:fld>
            <a:endParaRPr sz="13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55" name="Google Shape;155;p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6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13" name="Google Shape;513;p6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6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20" name="Google Shape;520;p6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26" name="Google Shape;526;p6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32" name="Google Shape;532;p6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6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38" name="Google Shape;538;p6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44" name="Google Shape;544;p6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52" name="Google Shape;552;p6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58" name="Google Shape;558;p6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63" name="Google Shape;563;p6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6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69" name="Google Shape;569;p6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61" name="Google Shape;161;p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7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76" name="Google Shape;576;p7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83" name="Google Shape;583;p7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90" name="Google Shape;590;p7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97" name="Google Shape;597;p7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03" name="Google Shape;603;p7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7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08" name="Google Shape;608;p7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14" name="Google Shape;614;p7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7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77:notes"/>
          <p:cNvSpPr txBox="1">
            <a:spLocks noGrp="1"/>
          </p:cNvSpPr>
          <p:nvPr>
            <p:ph type="body" idx="1"/>
          </p:nvPr>
        </p:nvSpPr>
        <p:spPr>
          <a:xfrm>
            <a:off x="709612" y="4859338"/>
            <a:ext cx="5683250" cy="4605338"/>
          </a:xfrm>
          <a:prstGeom prst="rect">
            <a:avLst/>
          </a:prstGeom>
          <a:noFill/>
          <a:ln>
            <a:noFill/>
          </a:ln>
        </p:spPr>
        <p:txBody>
          <a:bodyPr spcFirstLastPara="1" wrap="square" lIns="99025" tIns="49500" rIns="99025" bIns="495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21" name="Google Shape;621;p77:notes"/>
          <p:cNvSpPr txBox="1">
            <a:spLocks noGrp="1"/>
          </p:cNvSpPr>
          <p:nvPr>
            <p:ph type="sldNum" idx="12"/>
          </p:nvPr>
        </p:nvSpPr>
        <p:spPr>
          <a:xfrm>
            <a:off x="4022725" y="9718675"/>
            <a:ext cx="3078162" cy="511175"/>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chemeClr val="dk1"/>
              </a:buClr>
              <a:buSzPts val="1300"/>
              <a:buFont typeface="Calibri"/>
              <a:buNone/>
            </a:pPr>
            <a:fld id="{00000000-1234-1234-1234-123412341234}" type="slidenum">
              <a:rPr lang="en-IN" sz="1300">
                <a:latin typeface="Calibri"/>
                <a:ea typeface="Calibri"/>
                <a:cs typeface="Calibri"/>
                <a:sym typeface="Calibri"/>
              </a:rPr>
              <a:t>77</a:t>
            </a:fld>
            <a:endParaRPr sz="1300">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28" name="Google Shape;628;p7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35" name="Google Shape;635;p7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68" name="Google Shape;168;p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8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42" name="Google Shape;642;p8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8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49" name="Google Shape;649;p8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8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55" name="Google Shape;655;p8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8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61" name="Google Shape;661;p8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8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68" name="Google Shape;668;p8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75" name="Google Shape;675;p8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82" name="Google Shape;682;p8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88" name="Google Shape;688;p8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8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95" name="Google Shape;695;p8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8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01" name="Google Shape;701;p8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74" name="Google Shape;174;p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07" name="Google Shape;707;p9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9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14" name="Google Shape;714;p9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9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20" name="Google Shape;720;p9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9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27" name="Google Shape;727;p9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9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33" name="Google Shape;733;p9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9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40" name="Google Shape;740;p9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9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47" name="Google Shape;747;p9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9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54" name="Google Shape;754;p9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59" name="Google Shape;759;p9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9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65" name="Google Shape;765;p9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32"/>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7CA52"/>
              </a:buClr>
              <a:buSzPts val="5600"/>
              <a:buFont typeface="Calibri"/>
              <a:buNone/>
              <a:defRPr sz="5600" b="1">
                <a:solidFill>
                  <a:srgbClr val="F7CA5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2"/>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Autofit/>
          </a:bodyPr>
          <a:lstStyle>
            <a:lvl1pPr marR="45720" lvl="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27" name="Google Shape;27;p132"/>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28" name="Google Shape;28;p132"/>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29" name="Google Shape;29;p132"/>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5"/>
        <p:cNvGrpSpPr/>
        <p:nvPr/>
      </p:nvGrpSpPr>
      <p:grpSpPr>
        <a:xfrm>
          <a:off x="0" y="0"/>
          <a:ext cx="0" cy="0"/>
          <a:chOff x="0" y="0"/>
          <a:chExt cx="0" cy="0"/>
        </a:xfrm>
      </p:grpSpPr>
      <p:sp>
        <p:nvSpPr>
          <p:cNvPr id="96" name="Google Shape;96;p137"/>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7CA52"/>
              </a:buClr>
              <a:buSzPts val="5600"/>
              <a:buFont typeface="Calibri"/>
              <a:buNone/>
              <a:defRPr sz="5600" b="1">
                <a:solidFill>
                  <a:srgbClr val="F7CA5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7"/>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Autofit/>
          </a:bodyPr>
          <a:lstStyle>
            <a:lvl1pPr marR="45720" lvl="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98" name="Google Shape;98;p137"/>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99" name="Google Shape;99;p137"/>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100" name="Google Shape;100;p137"/>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6"/>
        <p:cNvGrpSpPr/>
        <p:nvPr/>
      </p:nvGrpSpPr>
      <p:grpSpPr>
        <a:xfrm>
          <a:off x="0" y="0"/>
          <a:ext cx="0" cy="0"/>
          <a:chOff x="0" y="0"/>
          <a:chExt cx="0" cy="0"/>
        </a:xfrm>
      </p:grpSpPr>
      <p:sp>
        <p:nvSpPr>
          <p:cNvPr id="117" name="Google Shape;117;p138"/>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7CA52"/>
              </a:buClr>
              <a:buSzPts val="5600"/>
              <a:buFont typeface="Calibri"/>
              <a:buNone/>
              <a:defRPr sz="5600" b="1">
                <a:solidFill>
                  <a:srgbClr val="F7CA5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38"/>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Autofit/>
          </a:bodyPr>
          <a:lstStyle>
            <a:lvl1pPr marR="45720" lvl="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119" name="Google Shape;119;p138"/>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120" name="Google Shape;120;p138"/>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121" name="Google Shape;121;p138"/>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134"/>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4"/>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8" name="Google Shape;48;p134"/>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49" name="Google Shape;49;p134"/>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50" name="Google Shape;50;p134"/>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35"/>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53" name="Google Shape;53;p135"/>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54" name="Google Shape;54;p135"/>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13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9"/>
          <p:cNvSpPr txBox="1">
            <a:spLocks noGrp="1"/>
          </p:cNvSpPr>
          <p:nvPr>
            <p:ph type="body" idx="1"/>
          </p:nvPr>
        </p:nvSpPr>
        <p:spPr>
          <a:xfrm>
            <a:off x="457200" y="1920085"/>
            <a:ext cx="4038600" cy="4434840"/>
          </a:xfrm>
          <a:prstGeom prst="rect">
            <a:avLst/>
          </a:prstGeom>
          <a:noFill/>
          <a:ln>
            <a:noFill/>
          </a:ln>
        </p:spPr>
        <p:txBody>
          <a:bodyPr spcFirstLastPara="1" wrap="square" lIns="91425" tIns="45700" rIns="91425" bIns="45700" anchor="t" anchorCtr="0">
            <a:no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8" name="Google Shape;58;p139"/>
          <p:cNvSpPr txBox="1">
            <a:spLocks noGrp="1"/>
          </p:cNvSpPr>
          <p:nvPr>
            <p:ph type="body" idx="2"/>
          </p:nvPr>
        </p:nvSpPr>
        <p:spPr>
          <a:xfrm>
            <a:off x="4648200" y="1920085"/>
            <a:ext cx="4038600" cy="4434840"/>
          </a:xfrm>
          <a:prstGeom prst="rect">
            <a:avLst/>
          </a:prstGeom>
          <a:noFill/>
          <a:ln>
            <a:noFill/>
          </a:ln>
        </p:spPr>
        <p:txBody>
          <a:bodyPr spcFirstLastPara="1" wrap="square" lIns="91425" tIns="45700" rIns="91425" bIns="45700" anchor="t" anchorCtr="0">
            <a:no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9" name="Google Shape;59;p139"/>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60" name="Google Shape;60;p139"/>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61" name="Google Shape;61;p139"/>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14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50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0"/>
          <p:cNvSpPr txBox="1">
            <a:spLocks noGrp="1"/>
          </p:cNvSpPr>
          <p:nvPr>
            <p:ph type="body" idx="1"/>
          </p:nvPr>
        </p:nvSpPr>
        <p:spPr>
          <a:xfrm>
            <a:off x="457200" y="1855248"/>
            <a:ext cx="4040188" cy="659352"/>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5" name="Google Shape;65;p140"/>
          <p:cNvSpPr txBox="1">
            <a:spLocks noGrp="1"/>
          </p:cNvSpPr>
          <p:nvPr>
            <p:ph type="body" idx="2"/>
          </p:nvPr>
        </p:nvSpPr>
        <p:spPr>
          <a:xfrm>
            <a:off x="4645025" y="1859757"/>
            <a:ext cx="4041775" cy="654843"/>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6" name="Google Shape;66;p140"/>
          <p:cNvSpPr txBox="1">
            <a:spLocks noGrp="1"/>
          </p:cNvSpPr>
          <p:nvPr>
            <p:ph type="body" idx="3"/>
          </p:nvPr>
        </p:nvSpPr>
        <p:spPr>
          <a:xfrm>
            <a:off x="457200" y="2514600"/>
            <a:ext cx="4040188" cy="3845720"/>
          </a:xfrm>
          <a:prstGeom prst="rect">
            <a:avLst/>
          </a:prstGeom>
          <a:noFill/>
          <a:ln>
            <a:noFill/>
          </a:ln>
        </p:spPr>
        <p:txBody>
          <a:bodyPr spcFirstLastPara="1" wrap="square" lIns="91425" tIns="0" rIns="91425" bIns="45700" anchor="t" anchorCtr="0">
            <a:no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7" name="Google Shape;67;p140"/>
          <p:cNvSpPr txBox="1">
            <a:spLocks noGrp="1"/>
          </p:cNvSpPr>
          <p:nvPr>
            <p:ph type="body" idx="4"/>
          </p:nvPr>
        </p:nvSpPr>
        <p:spPr>
          <a:xfrm>
            <a:off x="4645025" y="2514600"/>
            <a:ext cx="4041775" cy="3845720"/>
          </a:xfrm>
          <a:prstGeom prst="rect">
            <a:avLst/>
          </a:prstGeom>
          <a:noFill/>
          <a:ln>
            <a:noFill/>
          </a:ln>
        </p:spPr>
        <p:txBody>
          <a:bodyPr spcFirstLastPara="1" wrap="square" lIns="91425" tIns="0" rIns="91425" bIns="45700" anchor="t" anchorCtr="0">
            <a:no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8" name="Google Shape;68;p140"/>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69" name="Google Shape;69;p140"/>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70" name="Google Shape;70;p140"/>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41"/>
          <p:cNvSpPr txBox="1">
            <a:spLocks noGrp="1"/>
          </p:cNvSpPr>
          <p:nvPr>
            <p:ph type="title"/>
          </p:nvPr>
        </p:nvSpPr>
        <p:spPr>
          <a:xfrm>
            <a:off x="457200" y="704088"/>
            <a:ext cx="8305800" cy="11430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alibri"/>
              <a:buNone/>
              <a:defRPr sz="5000" b="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1"/>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74" name="Google Shape;74;p141"/>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75" name="Google Shape;75;p141"/>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42"/>
          <p:cNvSpPr txBox="1">
            <a:spLocks noGrp="1"/>
          </p:cNvSpPr>
          <p:nvPr>
            <p:ph type="title"/>
          </p:nvPr>
        </p:nvSpPr>
        <p:spPr>
          <a:xfrm>
            <a:off x="685800" y="514352"/>
            <a:ext cx="2743200" cy="116205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alibri"/>
              <a:buNone/>
              <a:defRPr sz="2600" b="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2"/>
          <p:cNvSpPr txBox="1">
            <a:spLocks noGrp="1"/>
          </p:cNvSpPr>
          <p:nvPr>
            <p:ph type="body" idx="1"/>
          </p:nvPr>
        </p:nvSpPr>
        <p:spPr>
          <a:xfrm>
            <a:off x="685800" y="1676400"/>
            <a:ext cx="2743200" cy="4572000"/>
          </a:xfrm>
          <a:prstGeom prst="rect">
            <a:avLst/>
          </a:prstGeom>
          <a:noFill/>
          <a:ln>
            <a:noFill/>
          </a:ln>
        </p:spPr>
        <p:txBody>
          <a:bodyPr spcFirstLastPara="1" wrap="square" lIns="18275" tIns="45700" rIns="18275" bIns="45700" anchor="t" anchorCtr="0">
            <a:no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9" name="Google Shape;79;p142"/>
          <p:cNvSpPr txBox="1">
            <a:spLocks noGrp="1"/>
          </p:cNvSpPr>
          <p:nvPr>
            <p:ph type="body" idx="2"/>
          </p:nvPr>
        </p:nvSpPr>
        <p:spPr>
          <a:xfrm>
            <a:off x="3575050" y="1676400"/>
            <a:ext cx="5111750" cy="4572000"/>
          </a:xfrm>
          <a:prstGeom prst="rect">
            <a:avLst/>
          </a:prstGeom>
          <a:noFill/>
          <a:ln>
            <a:noFill/>
          </a:ln>
        </p:spPr>
        <p:txBody>
          <a:bodyPr spcFirstLastPara="1" wrap="square" lIns="91425" tIns="0" rIns="91425" bIns="45700" anchor="t" anchorCtr="0">
            <a:no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0" name="Google Shape;80;p142"/>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1" name="Google Shape;81;p142"/>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2" name="Google Shape;82;p142"/>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143"/>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43"/>
          <p:cNvSpPr txBox="1">
            <a:spLocks noGrp="1"/>
          </p:cNvSpPr>
          <p:nvPr>
            <p:ph type="body" idx="1"/>
          </p:nvPr>
        </p:nvSpPr>
        <p:spPr>
          <a:xfrm rot="5400000">
            <a:off x="2377281" y="15081"/>
            <a:ext cx="4389438" cy="8229600"/>
          </a:xfrm>
          <a:prstGeom prst="rect">
            <a:avLst/>
          </a:prstGeom>
          <a:noFill/>
          <a:ln>
            <a:noFill/>
          </a:ln>
        </p:spPr>
        <p:txBody>
          <a:bodyPr spcFirstLastPara="1" wrap="square" lIns="91425" tIns="45700" rIns="91425" bIns="45700" anchor="t" anchorCtr="0">
            <a:no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6" name="Google Shape;86;p143"/>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7" name="Google Shape;87;p143"/>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8" name="Google Shape;88;p143"/>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44"/>
          <p:cNvSpPr txBox="1">
            <a:spLocks noGrp="1"/>
          </p:cNvSpPr>
          <p:nvPr>
            <p:ph type="title"/>
          </p:nvPr>
        </p:nvSpPr>
        <p:spPr>
          <a:xfrm rot="5400000">
            <a:off x="5052218" y="2491583"/>
            <a:ext cx="5211763" cy="20574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4"/>
          <p:cNvSpPr txBox="1">
            <a:spLocks noGrp="1"/>
          </p:cNvSpPr>
          <p:nvPr>
            <p:ph type="body" idx="1"/>
          </p:nvPr>
        </p:nvSpPr>
        <p:spPr>
          <a:xfrm rot="5400000">
            <a:off x="861219" y="510383"/>
            <a:ext cx="5211763" cy="6019800"/>
          </a:xfrm>
          <a:prstGeom prst="rect">
            <a:avLst/>
          </a:prstGeom>
          <a:noFill/>
          <a:ln>
            <a:noFill/>
          </a:ln>
        </p:spPr>
        <p:txBody>
          <a:bodyPr spcFirstLastPara="1" wrap="square" lIns="91425" tIns="45700" rIns="91425" bIns="45700" anchor="t" anchorCtr="0">
            <a:no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2" name="Google Shape;92;p144"/>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93" name="Google Shape;93;p144"/>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94" name="Google Shape;94;p144"/>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31"/>
          <p:cNvSpPr/>
          <p:nvPr/>
        </p:nvSpPr>
        <p:spPr>
          <a:xfrm>
            <a:off x="-9525" y="-7938"/>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BF7825">
                  <a:alpha val="44705"/>
                </a:srgbClr>
              </a:gs>
              <a:gs pos="100000">
                <a:srgbClr val="FFC400">
                  <a:alpha val="5490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11" name="Google Shape;11;p131"/>
          <p:cNvSpPr/>
          <p:nvPr/>
        </p:nvSpPr>
        <p:spPr>
          <a:xfrm>
            <a:off x="4381500" y="-7938"/>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BF9506">
                  <a:alpha val="44705"/>
                </a:srgbClr>
              </a:gs>
              <a:gs pos="80000">
                <a:srgbClr val="F4921F">
                  <a:alpha val="32549"/>
                </a:srgbClr>
              </a:gs>
              <a:gs pos="100000">
                <a:srgbClr val="F4921F">
                  <a:alpha val="2980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nvGrpSpPr>
          <p:cNvPr id="12" name="Google Shape;12;p131"/>
          <p:cNvGrpSpPr/>
          <p:nvPr/>
        </p:nvGrpSpPr>
        <p:grpSpPr>
          <a:xfrm>
            <a:off x="-29291" y="-24384"/>
            <a:ext cx="9179386" cy="1048512"/>
            <a:chOff x="-29286" y="-11569"/>
            <a:chExt cx="9179422" cy="1050979"/>
          </a:xfrm>
        </p:grpSpPr>
        <p:grpSp>
          <p:nvGrpSpPr>
            <p:cNvPr id="13" name="Google Shape;13;p131"/>
            <p:cNvGrpSpPr/>
            <p:nvPr/>
          </p:nvGrpSpPr>
          <p:grpSpPr>
            <a:xfrm>
              <a:off x="-29286" y="-11569"/>
              <a:ext cx="9161134" cy="1050979"/>
              <a:chOff x="-29291" y="-24384"/>
              <a:chExt cx="9161099" cy="1048512"/>
            </a:xfrm>
          </p:grpSpPr>
          <p:pic>
            <p:nvPicPr>
              <p:cNvPr id="14" name="Google Shape;14;p131"/>
              <p:cNvPicPr preferRelativeResize="0"/>
              <p:nvPr/>
            </p:nvPicPr>
            <p:blipFill rotWithShape="1">
              <a:blip r:embed="rId4">
                <a:alphaModFix/>
              </a:blip>
              <a:srcRect/>
              <a:stretch/>
            </p:blipFill>
            <p:spPr>
              <a:xfrm>
                <a:off x="-6096" y="-24384"/>
                <a:ext cx="9137904" cy="1048512"/>
              </a:xfrm>
              <a:prstGeom prst="rect">
                <a:avLst/>
              </a:prstGeom>
              <a:noFill/>
              <a:ln>
                <a:noFill/>
              </a:ln>
            </p:spPr>
          </p:pic>
          <p:sp>
            <p:nvSpPr>
              <p:cNvPr id="15" name="Google Shape;15;p131"/>
              <p:cNvSpPr/>
              <p:nvPr/>
            </p:nvSpPr>
            <p:spPr>
              <a:xfrm>
                <a:off x="-29291" y="422461"/>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nvGrpSpPr>
            <p:cNvPr id="16" name="Google Shape;16;p131"/>
            <p:cNvGrpSpPr/>
            <p:nvPr/>
          </p:nvGrpSpPr>
          <p:grpSpPr>
            <a:xfrm>
              <a:off x="-21709" y="61755"/>
              <a:ext cx="9171845" cy="910441"/>
              <a:chOff x="-21714" y="48768"/>
              <a:chExt cx="9171810" cy="908304"/>
            </a:xfrm>
          </p:grpSpPr>
          <p:pic>
            <p:nvPicPr>
              <p:cNvPr id="17" name="Google Shape;17;p131"/>
              <p:cNvPicPr preferRelativeResize="0"/>
              <p:nvPr/>
            </p:nvPicPr>
            <p:blipFill rotWithShape="1">
              <a:blip r:embed="rId5">
                <a:alphaModFix/>
              </a:blip>
              <a:srcRect/>
              <a:stretch/>
            </p:blipFill>
            <p:spPr>
              <a:xfrm>
                <a:off x="-6096" y="48768"/>
                <a:ext cx="9156192" cy="908304"/>
              </a:xfrm>
              <a:prstGeom prst="rect">
                <a:avLst/>
              </a:prstGeom>
              <a:noFill/>
              <a:ln>
                <a:noFill/>
              </a:ln>
            </p:spPr>
          </p:pic>
          <p:sp>
            <p:nvSpPr>
              <p:cNvPr id="18" name="Google Shape;18;p131"/>
              <p:cNvSpPr/>
              <p:nvPr/>
            </p:nvSpPr>
            <p:spPr>
              <a:xfrm>
                <a:off x="-21714" y="495979"/>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sp>
        <p:nvSpPr>
          <p:cNvPr id="19" name="Google Shape;19;p131"/>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lnSpc>
                <a:spcPct val="100000"/>
              </a:lnSpc>
              <a:spcBef>
                <a:spcPts val="0"/>
              </a:spcBef>
              <a:spcAft>
                <a:spcPts val="0"/>
              </a:spcAft>
              <a:buClr>
                <a:schemeClr val="lt2"/>
              </a:buClr>
              <a:buSzPts val="5000"/>
              <a:buFont typeface="Calibri"/>
              <a:buNone/>
              <a:defRPr sz="50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2pPr>
            <a:lvl3pPr marR="0" lvl="2"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3pPr>
            <a:lvl4pPr marR="0" lvl="3"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4pPr>
            <a:lvl5pPr marR="0" lvl="4"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5pPr>
            <a:lvl6pPr marR="0" lvl="5"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9pPr>
          </a:lstStyle>
          <a:p>
            <a:endParaRPr/>
          </a:p>
        </p:txBody>
      </p:sp>
      <p:sp>
        <p:nvSpPr>
          <p:cNvPr id="20" name="Google Shape;20;p131"/>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marR="0" lvl="0" indent="-385445" algn="l" rtl="0">
              <a:lnSpc>
                <a:spcPct val="100000"/>
              </a:lnSpc>
              <a:spcBef>
                <a:spcPts val="520"/>
              </a:spcBef>
              <a:spcAft>
                <a:spcPts val="0"/>
              </a:spcAft>
              <a:buClr>
                <a:srgbClr val="E7BC29"/>
              </a:buClr>
              <a:buSzPts val="2470"/>
              <a:buFont typeface="Noto Sans Symbols"/>
              <a:buChar char="⚫"/>
              <a:defRPr sz="2600" b="0" i="0" u="none" strike="noStrike" cap="none">
                <a:solidFill>
                  <a:schemeClr val="lt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lt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lt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rgbClr val="E7BC29"/>
              </a:buClr>
              <a:buSzPts val="1300"/>
              <a:buFont typeface="Noto Sans Symbols"/>
              <a:buChar char="⚫"/>
              <a:defRPr sz="2000" b="0" i="0" u="none" strike="noStrike" cap="none">
                <a:solidFill>
                  <a:schemeClr val="lt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rgbClr val="D092A7"/>
              </a:buClr>
              <a:buSzPts val="1300"/>
              <a:buFont typeface="Noto Sans Symbols"/>
              <a:buChar char="⚫"/>
              <a:defRPr sz="2000" b="0" i="0" u="none" strike="noStrike" cap="none">
                <a:solidFill>
                  <a:schemeClr val="lt1"/>
                </a:solidFill>
                <a:latin typeface="Constantia"/>
                <a:ea typeface="Constantia"/>
                <a:cs typeface="Constantia"/>
                <a:sym typeface="Constantia"/>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lt1"/>
                </a:solidFill>
                <a:latin typeface="Constantia"/>
                <a:ea typeface="Constantia"/>
                <a:cs typeface="Constantia"/>
                <a:sym typeface="Constantia"/>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lt1"/>
                </a:solidFill>
                <a:latin typeface="Constantia"/>
                <a:ea typeface="Constantia"/>
                <a:cs typeface="Constantia"/>
                <a:sym typeface="Constantia"/>
              </a:defRPr>
            </a:lvl7pPr>
            <a:lvl8pPr marL="3657600" marR="0" lvl="7" indent="-330200" algn="l" rtl="0">
              <a:spcBef>
                <a:spcPts val="320"/>
              </a:spcBef>
              <a:spcAft>
                <a:spcPts val="0"/>
              </a:spcAft>
              <a:buClr>
                <a:schemeClr val="lt2"/>
              </a:buClr>
              <a:buSzPts val="1600"/>
              <a:buFont typeface="Constantia"/>
              <a:buChar char="•"/>
              <a:defRPr sz="1600" b="0" i="0" u="none" strike="noStrike" cap="none">
                <a:solidFill>
                  <a:schemeClr val="lt1"/>
                </a:solidFill>
                <a:latin typeface="Constantia"/>
                <a:ea typeface="Constantia"/>
                <a:cs typeface="Constantia"/>
                <a:sym typeface="Constantia"/>
              </a:defRPr>
            </a:lvl8pPr>
            <a:lvl9pPr marL="4114800" marR="0" lvl="8" indent="-317500" algn="l" rtl="0">
              <a:spcBef>
                <a:spcPts val="280"/>
              </a:spcBef>
              <a:spcAft>
                <a:spcPts val="0"/>
              </a:spcAft>
              <a:buClr>
                <a:schemeClr val="lt2"/>
              </a:buClr>
              <a:buSzPts val="1400"/>
              <a:buFont typeface="Constantia"/>
              <a:buChar char="•"/>
              <a:defRPr sz="1400" b="0" i="0" u="none" strike="noStrike" cap="none">
                <a:solidFill>
                  <a:schemeClr val="lt1"/>
                </a:solidFill>
                <a:latin typeface="Constantia"/>
                <a:ea typeface="Constantia"/>
                <a:cs typeface="Constantia"/>
                <a:sym typeface="Constantia"/>
              </a:defRPr>
            </a:lvl9pPr>
          </a:lstStyle>
          <a:p>
            <a:endParaRPr/>
          </a:p>
        </p:txBody>
      </p:sp>
      <p:sp>
        <p:nvSpPr>
          <p:cNvPr id="21" name="Google Shape;21;p131"/>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22" name="Google Shape;22;p131"/>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23" name="Google Shape;23;p131"/>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1pPr>
            <a:lvl2pPr marL="0" marR="0" lvl="1"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2pPr>
            <a:lvl3pPr marL="0" marR="0" lvl="2"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3pPr>
            <a:lvl4pPr marL="0" marR="0" lvl="3"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4pPr>
            <a:lvl5pPr marL="0" marR="0" lvl="4"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5pPr>
            <a:lvl6pPr marL="0" marR="0" lvl="5"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6pPr>
            <a:lvl7pPr marL="0" marR="0" lvl="6"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7pPr>
            <a:lvl8pPr marL="0" marR="0" lvl="7"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8pPr>
            <a:lvl9pPr marL="0" marR="0" lvl="8"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30"/>
        <p:cNvGrpSpPr/>
        <p:nvPr/>
      </p:nvGrpSpPr>
      <p:grpSpPr>
        <a:xfrm>
          <a:off x="0" y="0"/>
          <a:ext cx="0" cy="0"/>
          <a:chOff x="0" y="0"/>
          <a:chExt cx="0" cy="0"/>
        </a:xfrm>
      </p:grpSpPr>
      <p:sp>
        <p:nvSpPr>
          <p:cNvPr id="31" name="Google Shape;31;p133"/>
          <p:cNvSpPr/>
          <p:nvPr/>
        </p:nvSpPr>
        <p:spPr>
          <a:xfrm>
            <a:off x="-9525" y="-7938"/>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BF7825">
                  <a:alpha val="44705"/>
                </a:srgbClr>
              </a:gs>
              <a:gs pos="100000">
                <a:srgbClr val="FFC400">
                  <a:alpha val="5490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32" name="Google Shape;32;p133"/>
          <p:cNvSpPr/>
          <p:nvPr/>
        </p:nvSpPr>
        <p:spPr>
          <a:xfrm>
            <a:off x="4381500" y="-7938"/>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BF9506">
                  <a:alpha val="44705"/>
                </a:srgbClr>
              </a:gs>
              <a:gs pos="80000">
                <a:srgbClr val="F4921F">
                  <a:alpha val="32549"/>
                </a:srgbClr>
              </a:gs>
              <a:gs pos="100000">
                <a:srgbClr val="F4921F">
                  <a:alpha val="2980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33" name="Google Shape;33;p133"/>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lnSpc>
                <a:spcPct val="100000"/>
              </a:lnSpc>
              <a:spcBef>
                <a:spcPts val="0"/>
              </a:spcBef>
              <a:spcAft>
                <a:spcPts val="0"/>
              </a:spcAft>
              <a:buClr>
                <a:schemeClr val="dk2"/>
              </a:buClr>
              <a:buSzPts val="5000"/>
              <a:buFont typeface="Calibri"/>
              <a:buNone/>
              <a:defRPr sz="50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2pPr>
            <a:lvl3pPr marR="0" lvl="2"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3pPr>
            <a:lvl4pPr marR="0" lvl="3"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4pPr>
            <a:lvl5pPr marR="0" lvl="4"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5pPr>
            <a:lvl6pPr marR="0" lvl="5"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9pPr>
          </a:lstStyle>
          <a:p>
            <a:endParaRPr/>
          </a:p>
        </p:txBody>
      </p:sp>
      <p:sp>
        <p:nvSpPr>
          <p:cNvPr id="34" name="Google Shape;34;p133"/>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marR="0" lvl="0" indent="-385445" algn="l" rtl="0">
              <a:lnSpc>
                <a:spcPct val="100000"/>
              </a:lnSpc>
              <a:spcBef>
                <a:spcPts val="520"/>
              </a:spcBef>
              <a:spcAft>
                <a:spcPts val="0"/>
              </a:spcAft>
              <a:buClr>
                <a:srgbClr val="E7BC29"/>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rgbClr val="E7BC29"/>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rgbClr val="D092A7"/>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35" name="Google Shape;35;p133"/>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1pPr>
            <a:lvl2pPr marR="0" lvl="1"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5pPr>
            <a:lvl6pPr lvl="5" algn="l" rtl="0">
              <a:spcBef>
                <a:spcPts val="0"/>
              </a:spcBef>
              <a:spcAft>
                <a:spcPts val="0"/>
              </a:spcAft>
              <a:buSzPts val="1400"/>
              <a:buNone/>
              <a:defRPr sz="1800">
                <a:solidFill>
                  <a:schemeClr val="dk1"/>
                </a:solidFill>
                <a:latin typeface="Constantia"/>
                <a:ea typeface="Constantia"/>
                <a:cs typeface="Constantia"/>
                <a:sym typeface="Constantia"/>
              </a:defRPr>
            </a:lvl6pPr>
            <a:lvl7pPr lvl="6" algn="l" rtl="0">
              <a:spcBef>
                <a:spcPts val="0"/>
              </a:spcBef>
              <a:spcAft>
                <a:spcPts val="0"/>
              </a:spcAft>
              <a:buSzPts val="1400"/>
              <a:buNone/>
              <a:defRPr sz="1800">
                <a:solidFill>
                  <a:schemeClr val="dk1"/>
                </a:solidFill>
                <a:latin typeface="Constantia"/>
                <a:ea typeface="Constantia"/>
                <a:cs typeface="Constantia"/>
                <a:sym typeface="Constantia"/>
              </a:defRPr>
            </a:lvl7pPr>
            <a:lvl8pPr lvl="7" algn="l" rtl="0">
              <a:spcBef>
                <a:spcPts val="0"/>
              </a:spcBef>
              <a:spcAft>
                <a:spcPts val="0"/>
              </a:spcAft>
              <a:buSzPts val="1400"/>
              <a:buNone/>
              <a:defRPr sz="1800">
                <a:solidFill>
                  <a:schemeClr val="dk1"/>
                </a:solidFill>
                <a:latin typeface="Constantia"/>
                <a:ea typeface="Constantia"/>
                <a:cs typeface="Constantia"/>
                <a:sym typeface="Constantia"/>
              </a:defRPr>
            </a:lvl8pPr>
            <a:lvl9pPr lvl="8" algn="l" rtl="0">
              <a:spcBef>
                <a:spcPts val="0"/>
              </a:spcBef>
              <a:spcAft>
                <a:spcPts val="0"/>
              </a:spcAft>
              <a:buSzPts val="1400"/>
              <a:buNone/>
              <a:defRPr sz="1800">
                <a:solidFill>
                  <a:schemeClr val="dk1"/>
                </a:solidFill>
                <a:latin typeface="Constantia"/>
                <a:ea typeface="Constantia"/>
                <a:cs typeface="Constantia"/>
                <a:sym typeface="Constantia"/>
              </a:defRPr>
            </a:lvl9pPr>
          </a:lstStyle>
          <a:p>
            <a:endParaRPr/>
          </a:p>
        </p:txBody>
      </p:sp>
      <p:sp>
        <p:nvSpPr>
          <p:cNvPr id="36" name="Google Shape;36;p133"/>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1pPr>
            <a:lvl2pPr marR="0" lvl="1"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5pPr>
            <a:lvl6pPr lvl="5" algn="l" rtl="0">
              <a:spcBef>
                <a:spcPts val="0"/>
              </a:spcBef>
              <a:spcAft>
                <a:spcPts val="0"/>
              </a:spcAft>
              <a:buSzPts val="1400"/>
              <a:buNone/>
              <a:defRPr sz="1800">
                <a:solidFill>
                  <a:schemeClr val="dk1"/>
                </a:solidFill>
                <a:latin typeface="Constantia"/>
                <a:ea typeface="Constantia"/>
                <a:cs typeface="Constantia"/>
                <a:sym typeface="Constantia"/>
              </a:defRPr>
            </a:lvl6pPr>
            <a:lvl7pPr lvl="6" algn="l" rtl="0">
              <a:spcBef>
                <a:spcPts val="0"/>
              </a:spcBef>
              <a:spcAft>
                <a:spcPts val="0"/>
              </a:spcAft>
              <a:buSzPts val="1400"/>
              <a:buNone/>
              <a:defRPr sz="1800">
                <a:solidFill>
                  <a:schemeClr val="dk1"/>
                </a:solidFill>
                <a:latin typeface="Constantia"/>
                <a:ea typeface="Constantia"/>
                <a:cs typeface="Constantia"/>
                <a:sym typeface="Constantia"/>
              </a:defRPr>
            </a:lvl7pPr>
            <a:lvl8pPr lvl="7" algn="l" rtl="0">
              <a:spcBef>
                <a:spcPts val="0"/>
              </a:spcBef>
              <a:spcAft>
                <a:spcPts val="0"/>
              </a:spcAft>
              <a:buSzPts val="1400"/>
              <a:buNone/>
              <a:defRPr sz="1800">
                <a:solidFill>
                  <a:schemeClr val="dk1"/>
                </a:solidFill>
                <a:latin typeface="Constantia"/>
                <a:ea typeface="Constantia"/>
                <a:cs typeface="Constantia"/>
                <a:sym typeface="Constantia"/>
              </a:defRPr>
            </a:lvl8pPr>
            <a:lvl9pPr lvl="8" algn="l" rtl="0">
              <a:spcBef>
                <a:spcPts val="0"/>
              </a:spcBef>
              <a:spcAft>
                <a:spcPts val="0"/>
              </a:spcAft>
              <a:buSzPts val="1400"/>
              <a:buNone/>
              <a:defRPr sz="1800">
                <a:solidFill>
                  <a:schemeClr val="dk1"/>
                </a:solidFill>
                <a:latin typeface="Constantia"/>
                <a:ea typeface="Constantia"/>
                <a:cs typeface="Constantia"/>
                <a:sym typeface="Constantia"/>
              </a:defRPr>
            </a:lvl9pPr>
          </a:lstStyle>
          <a:p>
            <a:endParaRPr/>
          </a:p>
        </p:txBody>
      </p:sp>
      <p:sp>
        <p:nvSpPr>
          <p:cNvPr id="37" name="Google Shape;37;p133"/>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grpSp>
        <p:nvGrpSpPr>
          <p:cNvPr id="38" name="Google Shape;38;p133"/>
          <p:cNvGrpSpPr/>
          <p:nvPr/>
        </p:nvGrpSpPr>
        <p:grpSpPr>
          <a:xfrm>
            <a:off x="-29291" y="-24384"/>
            <a:ext cx="9179386" cy="1048512"/>
            <a:chOff x="-29286" y="-11569"/>
            <a:chExt cx="9179422" cy="1050979"/>
          </a:xfrm>
        </p:grpSpPr>
        <p:grpSp>
          <p:nvGrpSpPr>
            <p:cNvPr id="39" name="Google Shape;39;p133"/>
            <p:cNvGrpSpPr/>
            <p:nvPr/>
          </p:nvGrpSpPr>
          <p:grpSpPr>
            <a:xfrm>
              <a:off x="-29286" y="-11569"/>
              <a:ext cx="9161134" cy="1050979"/>
              <a:chOff x="-29291" y="-24384"/>
              <a:chExt cx="9161099" cy="1048512"/>
            </a:xfrm>
          </p:grpSpPr>
          <p:pic>
            <p:nvPicPr>
              <p:cNvPr id="40" name="Google Shape;40;p133"/>
              <p:cNvPicPr preferRelativeResize="0"/>
              <p:nvPr/>
            </p:nvPicPr>
            <p:blipFill rotWithShape="1">
              <a:blip r:embed="rId12">
                <a:alphaModFix/>
              </a:blip>
              <a:srcRect/>
              <a:stretch/>
            </p:blipFill>
            <p:spPr>
              <a:xfrm>
                <a:off x="-6096" y="-24384"/>
                <a:ext cx="9137904" cy="1048512"/>
              </a:xfrm>
              <a:prstGeom prst="rect">
                <a:avLst/>
              </a:prstGeom>
              <a:noFill/>
              <a:ln>
                <a:noFill/>
              </a:ln>
            </p:spPr>
          </p:pic>
          <p:sp>
            <p:nvSpPr>
              <p:cNvPr id="41" name="Google Shape;41;p133"/>
              <p:cNvSpPr/>
              <p:nvPr/>
            </p:nvSpPr>
            <p:spPr>
              <a:xfrm>
                <a:off x="-29291" y="422461"/>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grpSp>
          <p:nvGrpSpPr>
            <p:cNvPr id="42" name="Google Shape;42;p133"/>
            <p:cNvGrpSpPr/>
            <p:nvPr/>
          </p:nvGrpSpPr>
          <p:grpSpPr>
            <a:xfrm>
              <a:off x="-21709" y="61755"/>
              <a:ext cx="9171845" cy="910441"/>
              <a:chOff x="-21714" y="48768"/>
              <a:chExt cx="9171810" cy="908304"/>
            </a:xfrm>
          </p:grpSpPr>
          <p:pic>
            <p:nvPicPr>
              <p:cNvPr id="43" name="Google Shape;43;p133"/>
              <p:cNvPicPr preferRelativeResize="0"/>
              <p:nvPr/>
            </p:nvPicPr>
            <p:blipFill rotWithShape="1">
              <a:blip r:embed="rId13">
                <a:alphaModFix/>
              </a:blip>
              <a:srcRect/>
              <a:stretch/>
            </p:blipFill>
            <p:spPr>
              <a:xfrm>
                <a:off x="-6096" y="48768"/>
                <a:ext cx="9156192" cy="908304"/>
              </a:xfrm>
              <a:prstGeom prst="rect">
                <a:avLst/>
              </a:prstGeom>
              <a:noFill/>
              <a:ln>
                <a:noFill/>
              </a:ln>
            </p:spPr>
          </p:pic>
          <p:sp>
            <p:nvSpPr>
              <p:cNvPr id="44" name="Google Shape;44;p133"/>
              <p:cNvSpPr/>
              <p:nvPr/>
            </p:nvSpPr>
            <p:spPr>
              <a:xfrm>
                <a:off x="-21714" y="495979"/>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gr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36"/>
          <p:cNvSpPr/>
          <p:nvPr/>
        </p:nvSpPr>
        <p:spPr>
          <a:xfrm>
            <a:off x="-9525" y="-7938"/>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BF7825">
                  <a:alpha val="44705"/>
                </a:srgbClr>
              </a:gs>
              <a:gs pos="100000">
                <a:srgbClr val="FFC400">
                  <a:alpha val="5490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103" name="Google Shape;103;p136"/>
          <p:cNvSpPr/>
          <p:nvPr/>
        </p:nvSpPr>
        <p:spPr>
          <a:xfrm>
            <a:off x="4381500" y="-7938"/>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BF9506">
                  <a:alpha val="44705"/>
                </a:srgbClr>
              </a:gs>
              <a:gs pos="80000">
                <a:srgbClr val="F4921F">
                  <a:alpha val="32549"/>
                </a:srgbClr>
              </a:gs>
              <a:gs pos="100000">
                <a:srgbClr val="F4921F">
                  <a:alpha val="2980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104" name="Google Shape;104;p136"/>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lnSpc>
                <a:spcPct val="100000"/>
              </a:lnSpc>
              <a:spcBef>
                <a:spcPts val="0"/>
              </a:spcBef>
              <a:spcAft>
                <a:spcPts val="0"/>
              </a:spcAft>
              <a:buClr>
                <a:schemeClr val="lt2"/>
              </a:buClr>
              <a:buSzPts val="5000"/>
              <a:buFont typeface="Calibri"/>
              <a:buNone/>
              <a:defRPr sz="50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2pPr>
            <a:lvl3pPr marR="0" lvl="2"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3pPr>
            <a:lvl4pPr marR="0" lvl="3"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4pPr>
            <a:lvl5pPr marR="0" lvl="4"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5pPr>
            <a:lvl6pPr marR="0" lvl="5"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9pPr>
          </a:lstStyle>
          <a:p>
            <a:endParaRPr/>
          </a:p>
        </p:txBody>
      </p:sp>
      <p:sp>
        <p:nvSpPr>
          <p:cNvPr id="105" name="Google Shape;105;p136"/>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marR="0" lvl="0" indent="-385445" algn="l" rtl="0">
              <a:lnSpc>
                <a:spcPct val="100000"/>
              </a:lnSpc>
              <a:spcBef>
                <a:spcPts val="520"/>
              </a:spcBef>
              <a:spcAft>
                <a:spcPts val="0"/>
              </a:spcAft>
              <a:buClr>
                <a:srgbClr val="E7BC29"/>
              </a:buClr>
              <a:buSzPts val="2470"/>
              <a:buFont typeface="Noto Sans Symbols"/>
              <a:buChar char="⚫"/>
              <a:defRPr sz="2600" b="0" i="0" u="none" strike="noStrike" cap="none">
                <a:solidFill>
                  <a:schemeClr val="lt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lt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lt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rgbClr val="E7BC29"/>
              </a:buClr>
              <a:buSzPts val="1300"/>
              <a:buFont typeface="Noto Sans Symbols"/>
              <a:buChar char="⚫"/>
              <a:defRPr sz="2000" b="0" i="0" u="none" strike="noStrike" cap="none">
                <a:solidFill>
                  <a:schemeClr val="lt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rgbClr val="D092A7"/>
              </a:buClr>
              <a:buSzPts val="1300"/>
              <a:buFont typeface="Noto Sans Symbols"/>
              <a:buChar char="⚫"/>
              <a:defRPr sz="2000" b="0" i="0" u="none" strike="noStrike" cap="none">
                <a:solidFill>
                  <a:schemeClr val="lt1"/>
                </a:solidFill>
                <a:latin typeface="Constantia"/>
                <a:ea typeface="Constantia"/>
                <a:cs typeface="Constantia"/>
                <a:sym typeface="Constantia"/>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lt1"/>
                </a:solidFill>
                <a:latin typeface="Constantia"/>
                <a:ea typeface="Constantia"/>
                <a:cs typeface="Constantia"/>
                <a:sym typeface="Constantia"/>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lt1"/>
                </a:solidFill>
                <a:latin typeface="Constantia"/>
                <a:ea typeface="Constantia"/>
                <a:cs typeface="Constantia"/>
                <a:sym typeface="Constantia"/>
              </a:defRPr>
            </a:lvl7pPr>
            <a:lvl8pPr marL="3657600" marR="0" lvl="7" indent="-330200" algn="l" rtl="0">
              <a:spcBef>
                <a:spcPts val="320"/>
              </a:spcBef>
              <a:spcAft>
                <a:spcPts val="0"/>
              </a:spcAft>
              <a:buClr>
                <a:schemeClr val="lt2"/>
              </a:buClr>
              <a:buSzPts val="1600"/>
              <a:buFont typeface="Constantia"/>
              <a:buChar char="•"/>
              <a:defRPr sz="1600" b="0" i="0" u="none" strike="noStrike" cap="none">
                <a:solidFill>
                  <a:schemeClr val="lt1"/>
                </a:solidFill>
                <a:latin typeface="Constantia"/>
                <a:ea typeface="Constantia"/>
                <a:cs typeface="Constantia"/>
                <a:sym typeface="Constantia"/>
              </a:defRPr>
            </a:lvl8pPr>
            <a:lvl9pPr marL="4114800" marR="0" lvl="8" indent="-317500" algn="l" rtl="0">
              <a:spcBef>
                <a:spcPts val="280"/>
              </a:spcBef>
              <a:spcAft>
                <a:spcPts val="0"/>
              </a:spcAft>
              <a:buClr>
                <a:schemeClr val="lt2"/>
              </a:buClr>
              <a:buSzPts val="1400"/>
              <a:buFont typeface="Constantia"/>
              <a:buChar char="•"/>
              <a:defRPr sz="1400" b="0" i="0" u="none" strike="noStrike" cap="none">
                <a:solidFill>
                  <a:schemeClr val="lt1"/>
                </a:solidFill>
                <a:latin typeface="Constantia"/>
                <a:ea typeface="Constantia"/>
                <a:cs typeface="Constantia"/>
                <a:sym typeface="Constantia"/>
              </a:defRPr>
            </a:lvl9pPr>
          </a:lstStyle>
          <a:p>
            <a:endParaRPr/>
          </a:p>
        </p:txBody>
      </p:sp>
      <p:sp>
        <p:nvSpPr>
          <p:cNvPr id="106" name="Google Shape;106;p136"/>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107" name="Google Shape;107;p136"/>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108" name="Google Shape;108;p136"/>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grpSp>
        <p:nvGrpSpPr>
          <p:cNvPr id="109" name="Google Shape;109;p136"/>
          <p:cNvGrpSpPr/>
          <p:nvPr/>
        </p:nvGrpSpPr>
        <p:grpSpPr>
          <a:xfrm>
            <a:off x="-29291" y="-24384"/>
            <a:ext cx="9179386" cy="1048512"/>
            <a:chOff x="-29286" y="-11569"/>
            <a:chExt cx="9179422" cy="1050979"/>
          </a:xfrm>
        </p:grpSpPr>
        <p:grpSp>
          <p:nvGrpSpPr>
            <p:cNvPr id="110" name="Google Shape;110;p136"/>
            <p:cNvGrpSpPr/>
            <p:nvPr/>
          </p:nvGrpSpPr>
          <p:grpSpPr>
            <a:xfrm>
              <a:off x="-29286" y="-11569"/>
              <a:ext cx="9161134" cy="1050979"/>
              <a:chOff x="-29291" y="-24384"/>
              <a:chExt cx="9161099" cy="1048512"/>
            </a:xfrm>
          </p:grpSpPr>
          <p:pic>
            <p:nvPicPr>
              <p:cNvPr id="111" name="Google Shape;111;p136"/>
              <p:cNvPicPr preferRelativeResize="0"/>
              <p:nvPr/>
            </p:nvPicPr>
            <p:blipFill rotWithShape="1">
              <a:blip r:embed="rId4">
                <a:alphaModFix/>
              </a:blip>
              <a:srcRect/>
              <a:stretch/>
            </p:blipFill>
            <p:spPr>
              <a:xfrm>
                <a:off x="-6096" y="-24384"/>
                <a:ext cx="9137904" cy="1048512"/>
              </a:xfrm>
              <a:prstGeom prst="rect">
                <a:avLst/>
              </a:prstGeom>
              <a:noFill/>
              <a:ln>
                <a:noFill/>
              </a:ln>
            </p:spPr>
          </p:pic>
          <p:sp>
            <p:nvSpPr>
              <p:cNvPr id="112" name="Google Shape;112;p136"/>
              <p:cNvSpPr/>
              <p:nvPr/>
            </p:nvSpPr>
            <p:spPr>
              <a:xfrm>
                <a:off x="-29291" y="422461"/>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nvGrpSpPr>
            <p:cNvPr id="113" name="Google Shape;113;p136"/>
            <p:cNvGrpSpPr/>
            <p:nvPr/>
          </p:nvGrpSpPr>
          <p:grpSpPr>
            <a:xfrm>
              <a:off x="-21709" y="61755"/>
              <a:ext cx="9171845" cy="910441"/>
              <a:chOff x="-21714" y="48768"/>
              <a:chExt cx="9171810" cy="908304"/>
            </a:xfrm>
          </p:grpSpPr>
          <p:pic>
            <p:nvPicPr>
              <p:cNvPr id="114" name="Google Shape;114;p136"/>
              <p:cNvPicPr preferRelativeResize="0"/>
              <p:nvPr/>
            </p:nvPicPr>
            <p:blipFill rotWithShape="1">
              <a:blip r:embed="rId5">
                <a:alphaModFix/>
              </a:blip>
              <a:srcRect/>
              <a:stretch/>
            </p:blipFill>
            <p:spPr>
              <a:xfrm>
                <a:off x="-6096" y="48768"/>
                <a:ext cx="9156192" cy="908304"/>
              </a:xfrm>
              <a:prstGeom prst="rect">
                <a:avLst/>
              </a:prstGeom>
              <a:noFill/>
              <a:ln>
                <a:noFill/>
              </a:ln>
            </p:spPr>
          </p:pic>
          <p:sp>
            <p:nvSpPr>
              <p:cNvPr id="115" name="Google Shape;115;p136"/>
              <p:cNvSpPr/>
              <p:nvPr/>
            </p:nvSpPr>
            <p:spPr>
              <a:xfrm>
                <a:off x="-21714" y="495979"/>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127" name="Google Shape;127;p1"/>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manju.khurana@thapar.edu</a:t>
            </a:r>
            <a:endParaRPr sz="2000" b="1" i="0" u="none" strike="noStrike" cap="none">
              <a:solidFill>
                <a:schemeClr val="lt1"/>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84" name="Google Shape;184;p10"/>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185"/>
              <a:buFont typeface="Noto Sans Symbols"/>
              <a:buChar char="⚫"/>
            </a:pPr>
            <a:r>
              <a:rPr lang="en-IN" sz="2300" b="1" i="0" u="none" strike="noStrike" cap="none">
                <a:solidFill>
                  <a:schemeClr val="dk1"/>
                </a:solidFill>
                <a:latin typeface="Constantia"/>
                <a:ea typeface="Constantia"/>
                <a:cs typeface="Constantia"/>
                <a:sym typeface="Constantia"/>
              </a:rPr>
              <a:t>IN Accumulator, Port Address:</a:t>
            </a:r>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Char char="⚫"/>
            </a:pPr>
            <a:r>
              <a:rPr lang="en-IN" sz="2300" b="1" i="0" u="none" strike="noStrike" cap="none">
                <a:solidFill>
                  <a:schemeClr val="dk1"/>
                </a:solidFill>
                <a:latin typeface="Constantia"/>
                <a:ea typeface="Constantia"/>
                <a:cs typeface="Constantia"/>
                <a:sym typeface="Constantia"/>
              </a:rPr>
              <a:t>OUT Port Address, Accumulator:</a:t>
            </a:r>
            <a:endParaRPr sz="2300" b="1" i="0" u="none" strike="noStrike" cap="none">
              <a:solidFill>
                <a:schemeClr val="dk1"/>
              </a:solidFill>
              <a:latin typeface="Constantia"/>
              <a:ea typeface="Constantia"/>
              <a:cs typeface="Constantia"/>
              <a:sym typeface="Constantia"/>
            </a:endParaRPr>
          </a:p>
        </p:txBody>
      </p:sp>
      <p:pic>
        <p:nvPicPr>
          <p:cNvPr id="185" name="Google Shape;185;p10"/>
          <p:cNvPicPr preferRelativeResize="0"/>
          <p:nvPr/>
        </p:nvPicPr>
        <p:blipFill rotWithShape="1">
          <a:blip r:embed="rId3">
            <a:alphaModFix/>
          </a:blip>
          <a:srcRect/>
          <a:stretch/>
        </p:blipFill>
        <p:spPr>
          <a:xfrm>
            <a:off x="47625" y="2214554"/>
            <a:ext cx="9048750" cy="2162175"/>
          </a:xfrm>
          <a:prstGeom prst="rect">
            <a:avLst/>
          </a:prstGeom>
          <a:noFill/>
          <a:ln>
            <a:noFill/>
          </a:ln>
        </p:spPr>
      </p:pic>
      <p:pic>
        <p:nvPicPr>
          <p:cNvPr id="186" name="Google Shape;186;p10"/>
          <p:cNvPicPr preferRelativeResize="0"/>
          <p:nvPr/>
        </p:nvPicPr>
        <p:blipFill rotWithShape="1">
          <a:blip r:embed="rId4">
            <a:alphaModFix/>
          </a:blip>
          <a:srcRect/>
          <a:stretch/>
        </p:blipFill>
        <p:spPr>
          <a:xfrm>
            <a:off x="357158" y="5048271"/>
            <a:ext cx="7991475" cy="13811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0"/>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74" name="Google Shape;774;p100"/>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2 main type of branching:</a:t>
            </a:r>
            <a:endParaRPr/>
          </a:p>
          <a:p>
            <a:pPr marL="639763" marR="0" lvl="1" indent="-273050"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N</a:t>
            </a:r>
            <a:r>
              <a:rPr lang="en-IN" sz="2400" b="0" i="0" u="none">
                <a:solidFill>
                  <a:schemeClr val="dk1"/>
                </a:solidFill>
                <a:latin typeface="Constantia"/>
                <a:ea typeface="Constantia"/>
                <a:cs typeface="Constantia"/>
                <a:sym typeface="Constantia"/>
              </a:rPr>
              <a:t>ear :- Intra-segment(branch to new location within current segment only)</a:t>
            </a:r>
            <a:endParaRPr/>
          </a:p>
          <a:p>
            <a:pPr marL="914400" marR="0" lvl="2" indent="-273050" algn="just" rtl="0">
              <a:lnSpc>
                <a:spcPct val="100000"/>
              </a:lnSpc>
              <a:spcBef>
                <a:spcPts val="1620"/>
              </a:spcBef>
              <a:spcAft>
                <a:spcPts val="0"/>
              </a:spcAft>
              <a:buClr>
                <a:schemeClr val="accent2"/>
              </a:buClr>
              <a:buSzPts val="1470"/>
              <a:buFont typeface="Noto Sans Symbols"/>
              <a:buChar char="⚫"/>
            </a:pPr>
            <a:r>
              <a:rPr lang="en-IN" sz="2100" b="1" i="0" u="none" strike="noStrike" cap="none">
                <a:solidFill>
                  <a:schemeClr val="dk1"/>
                </a:solidFill>
                <a:latin typeface="Constantia"/>
                <a:ea typeface="Constantia"/>
                <a:cs typeface="Constantia"/>
                <a:sym typeface="Constantia"/>
              </a:rPr>
              <a:t>Only IP needs to be changed.</a:t>
            </a:r>
            <a:endParaRPr/>
          </a:p>
          <a:p>
            <a:pPr marL="914400" marR="0" lvl="2" indent="-273050" algn="just"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Range of -128 to 127 🡪 short branch.</a:t>
            </a:r>
            <a:endParaRPr sz="2100" b="0" i="0" u="none" strike="noStrike" cap="none">
              <a:solidFill>
                <a:schemeClr val="dk1"/>
              </a:solidFill>
              <a:latin typeface="Constantia"/>
              <a:ea typeface="Constantia"/>
              <a:cs typeface="Constantia"/>
              <a:sym typeface="Constantia"/>
            </a:endParaRPr>
          </a:p>
          <a:p>
            <a:pPr marL="639763" marR="0" lvl="1" indent="-273050"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Far:- Inter-segment</a:t>
            </a:r>
            <a:r>
              <a:rPr lang="en-IN" sz="2400" b="0" i="0" u="none" strike="noStrike" cap="none">
                <a:solidFill>
                  <a:schemeClr val="dk1"/>
                </a:solidFill>
                <a:latin typeface="Constantia"/>
                <a:ea typeface="Constantia"/>
                <a:cs typeface="Constantia"/>
                <a:sym typeface="Constantia"/>
              </a:rPr>
              <a:t>(branch to new location  in a different segment.)</a:t>
            </a:r>
            <a:endParaRPr/>
          </a:p>
          <a:p>
            <a:pPr marL="639763" marR="0" lvl="1" indent="-273050"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Value of CS and IP need to be changed.</a:t>
            </a: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1"/>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80" name="Google Shape;780;p101"/>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Intrasegment direct jump:- new </a:t>
            </a:r>
            <a:r>
              <a:rPr lang="en-IN" sz="2400" b="0" i="0" u="none" strike="noStrike" cap="none">
                <a:solidFill>
                  <a:schemeClr val="dk1"/>
                </a:solidFill>
                <a:latin typeface="Constantia"/>
                <a:ea typeface="Constantia"/>
                <a:cs typeface="Constantia"/>
                <a:sym typeface="Constantia"/>
              </a:rPr>
              <a:t>branch location </a:t>
            </a:r>
            <a:r>
              <a:rPr lang="en-IN" sz="2400" b="0" i="0" u="none">
                <a:solidFill>
                  <a:schemeClr val="dk1"/>
                </a:solidFill>
                <a:latin typeface="Constantia"/>
                <a:ea typeface="Constantia"/>
                <a:cs typeface="Constantia"/>
                <a:sym typeface="Constantia"/>
              </a:rPr>
              <a:t>is specified directly in instruction.</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N</a:t>
            </a:r>
            <a:r>
              <a:rPr lang="en-IN" sz="2100" b="0" i="0" u="none">
                <a:solidFill>
                  <a:schemeClr val="dk1"/>
                </a:solidFill>
                <a:latin typeface="Constantia"/>
                <a:ea typeface="Constantia"/>
                <a:cs typeface="Constantia"/>
                <a:sym typeface="Constantia"/>
              </a:rPr>
              <a:t>ew address calculated by 8 bit(16 bit</a:t>
            </a:r>
            <a:r>
              <a:rPr lang="en-IN" sz="2100" b="0" i="0" u="none" strike="noStrike" cap="none">
                <a:solidFill>
                  <a:schemeClr val="dk1"/>
                </a:solidFill>
                <a:latin typeface="Constantia"/>
                <a:ea typeface="Constantia"/>
                <a:cs typeface="Constantia"/>
                <a:sym typeface="Constantia"/>
              </a:rPr>
              <a:t>) displacement to the IP</a:t>
            </a:r>
            <a:r>
              <a:rPr lang="en-IN" sz="2100" b="0" i="0" u="none">
                <a:solidFill>
                  <a:schemeClr val="dk1"/>
                </a:solidFill>
                <a:latin typeface="Constantia"/>
                <a:ea typeface="Constantia"/>
                <a:cs typeface="Constantia"/>
                <a:sym typeface="Constantia"/>
              </a:rPr>
              <a:t>.</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CS not change.</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+ve  disp.</a:t>
            </a:r>
            <a:r>
              <a:rPr lang="en-IN" sz="2100" b="0" i="0" u="none" strike="noStrike" cap="none">
                <a:solidFill>
                  <a:schemeClr val="dk1"/>
                </a:solidFill>
                <a:latin typeface="Constantia"/>
                <a:ea typeface="Constantia"/>
                <a:cs typeface="Constantia"/>
                <a:sym typeface="Constantia"/>
              </a:rPr>
              <a:t>🡪 forward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-ve disp. 🡪 backward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Also called relative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JMP Prev(or Next), IP 🡨 offset addr. Of “Prev” or “Next”.</a:t>
            </a:r>
            <a:endParaRPr sz="21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02"/>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86" name="Google Shape;786;p102"/>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Intrasegment indirect jump</a:t>
            </a:r>
            <a:r>
              <a:rPr lang="en-IN" sz="2400" b="0" i="0" u="none">
                <a:solidFill>
                  <a:schemeClr val="dk1"/>
                </a:solidFill>
                <a:latin typeface="Constantia"/>
                <a:ea typeface="Constantia"/>
                <a:cs typeface="Constantia"/>
                <a:sym typeface="Constantia"/>
              </a:rPr>
              <a:t>:- new </a:t>
            </a:r>
            <a:r>
              <a:rPr lang="en-IN" sz="2400" b="0" i="0" u="none" strike="noStrike" cap="none">
                <a:solidFill>
                  <a:schemeClr val="dk1"/>
                </a:solidFill>
                <a:latin typeface="Constantia"/>
                <a:ea typeface="Constantia"/>
                <a:cs typeface="Constantia"/>
                <a:sym typeface="Constantia"/>
              </a:rPr>
              <a:t>branch location </a:t>
            </a:r>
            <a:r>
              <a:rPr lang="en-IN" sz="2400" b="0" i="0" u="none">
                <a:solidFill>
                  <a:schemeClr val="dk1"/>
                </a:solidFill>
                <a:latin typeface="Constantia"/>
                <a:ea typeface="Constantia"/>
                <a:cs typeface="Constantia"/>
                <a:sym typeface="Constantia"/>
              </a:rPr>
              <a:t>is specified </a:t>
            </a:r>
            <a:r>
              <a:rPr lang="en-IN" sz="2400" b="0" i="0" u="none" strike="noStrike" cap="none">
                <a:solidFill>
                  <a:schemeClr val="dk1"/>
                </a:solidFill>
                <a:latin typeface="Constantia"/>
                <a:ea typeface="Constantia"/>
                <a:cs typeface="Constantia"/>
                <a:sym typeface="Constantia"/>
              </a:rPr>
              <a:t>indirectly through </a:t>
            </a:r>
            <a:r>
              <a:rPr lang="en-IN" sz="2400" b="0" i="0" u="none">
                <a:solidFill>
                  <a:schemeClr val="dk1"/>
                </a:solidFill>
                <a:latin typeface="Constantia"/>
                <a:ea typeface="Constantia"/>
                <a:cs typeface="Constantia"/>
                <a:sym typeface="Constantia"/>
              </a:rPr>
              <a:t>a reg or mem. </a:t>
            </a:r>
            <a:r>
              <a:rPr lang="en-IN" sz="2400" b="0" i="0" u="none" strike="noStrike" cap="none">
                <a:solidFill>
                  <a:schemeClr val="dk1"/>
                </a:solidFill>
                <a:latin typeface="Constantia"/>
                <a:ea typeface="Constantia"/>
                <a:cs typeface="Constantia"/>
                <a:sym typeface="Constantia"/>
              </a:rPr>
              <a:t>Loc (</a:t>
            </a:r>
            <a:r>
              <a:rPr lang="en-IN" sz="2400" b="0" i="0" u="none">
                <a:solidFill>
                  <a:schemeClr val="dk1"/>
                </a:solidFill>
                <a:latin typeface="Constantia"/>
                <a:ea typeface="Constantia"/>
                <a:cs typeface="Constantia"/>
                <a:sym typeface="Constantia"/>
              </a:rPr>
              <a:t>in  DS only).</a:t>
            </a:r>
            <a:endParaRPr/>
          </a:p>
          <a:p>
            <a:pPr marL="914399" marR="0" lvl="2" indent="-246062" algn="just"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Value of IP is replaced with new value</a:t>
            </a:r>
            <a:r>
              <a:rPr lang="en-IN" sz="2100" b="0" i="0" u="none">
                <a:solidFill>
                  <a:schemeClr val="dk1"/>
                </a:solidFill>
                <a:latin typeface="Constantia"/>
                <a:ea typeface="Constantia"/>
                <a:cs typeface="Constantia"/>
                <a:sym typeface="Constantia"/>
              </a:rPr>
              <a:t>.</a:t>
            </a:r>
            <a:endParaRPr/>
          </a:p>
          <a:p>
            <a:pPr marL="914399" marR="0" lvl="2" indent="-246062" algn="just"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CS not change.</a:t>
            </a:r>
            <a:endParaRPr/>
          </a:p>
          <a:p>
            <a:pPr marL="914399" marR="0" lvl="2" indent="-246062" algn="just"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JMP WORD PTR[BX]; </a:t>
            </a:r>
            <a:endParaRPr sz="2100" b="0" i="0" u="none" strike="noStrike" cap="none">
              <a:solidFill>
                <a:schemeClr val="dk1"/>
              </a:solidFill>
              <a:latin typeface="Constantia"/>
              <a:ea typeface="Constantia"/>
              <a:cs typeface="Constantia"/>
              <a:sym typeface="Constantia"/>
            </a:endParaRPr>
          </a:p>
          <a:p>
            <a:pPr marL="914399" marR="0" lvl="2" indent="-246062" algn="just" rtl="0">
              <a:lnSpc>
                <a:spcPct val="100000"/>
              </a:lnSpc>
              <a:spcBef>
                <a:spcPts val="1620"/>
              </a:spcBef>
              <a:spcAft>
                <a:spcPts val="0"/>
              </a:spcAft>
              <a:buClr>
                <a:schemeClr val="accent2"/>
              </a:buClr>
              <a:buSzPts val="1470"/>
              <a:buFont typeface="Noto Sans Symbols"/>
              <a:buNone/>
            </a:pPr>
            <a:r>
              <a:rPr lang="en-IN" sz="2100" b="0" i="0" u="none" strike="noStrike" cap="none">
                <a:solidFill>
                  <a:schemeClr val="dk1"/>
                </a:solidFill>
                <a:latin typeface="Constantia"/>
                <a:ea typeface="Constantia"/>
                <a:cs typeface="Constantia"/>
                <a:sym typeface="Constantia"/>
              </a:rPr>
              <a:t>			IP🡨 {DS:[BX], DS:[BX+1]}</a:t>
            </a:r>
            <a:endParaRPr/>
          </a:p>
          <a:p>
            <a:pPr marL="914399" marR="0" lvl="2" indent="-152717" algn="l" rtl="0">
              <a:lnSpc>
                <a:spcPct val="100000"/>
              </a:lnSpc>
              <a:spcBef>
                <a:spcPts val="1620"/>
              </a:spcBef>
              <a:spcAft>
                <a:spcPts val="0"/>
              </a:spcAft>
              <a:buClr>
                <a:schemeClr val="accent2"/>
              </a:buClr>
              <a:buSzPts val="1470"/>
              <a:buFont typeface="Noto Sans Symbols"/>
              <a:buNone/>
            </a:pPr>
            <a:endParaRPr sz="21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3"/>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92" name="Google Shape;792;p103"/>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Inter-segment(FAR) jump:- </a:t>
            </a:r>
            <a:r>
              <a:rPr lang="en-IN" sz="2400" b="0" i="0" u="none" strike="noStrike" cap="none">
                <a:solidFill>
                  <a:schemeClr val="dk1"/>
                </a:solidFill>
                <a:latin typeface="Constantia"/>
                <a:ea typeface="Constantia"/>
                <a:cs typeface="Constantia"/>
                <a:sym typeface="Constantia"/>
              </a:rPr>
              <a:t>Jump add. is specified in 2 ways:-</a:t>
            </a:r>
            <a:endParaRPr sz="2400" b="0" i="0" u="none" strike="noStrike" cap="none">
              <a:solidFill>
                <a:schemeClr val="dk1"/>
              </a:solidFill>
              <a:latin typeface="Constantia"/>
              <a:ea typeface="Constantia"/>
              <a:cs typeface="Constantia"/>
              <a:sym typeface="Constantia"/>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Inter-segment </a:t>
            </a:r>
            <a:r>
              <a:rPr lang="en-IN" sz="2100" b="1" i="0" u="none" strike="noStrike" cap="none">
                <a:solidFill>
                  <a:srgbClr val="FF0000"/>
                </a:solidFill>
                <a:latin typeface="Constantia"/>
                <a:ea typeface="Constantia"/>
                <a:cs typeface="Constantia"/>
                <a:sym typeface="Constantia"/>
              </a:rPr>
              <a:t>Direct</a:t>
            </a:r>
            <a:r>
              <a:rPr lang="en-IN" sz="2100" b="0" i="0" u="none" strike="noStrike" cap="none">
                <a:solidFill>
                  <a:schemeClr val="dk1"/>
                </a:solidFill>
                <a:latin typeface="Constantia"/>
                <a:ea typeface="Constantia"/>
                <a:cs typeface="Constantia"/>
                <a:sym typeface="Constantia"/>
              </a:rPr>
              <a:t>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New branch location is specified directly in the instruction.</a:t>
            </a:r>
            <a:endParaRPr sz="2100" b="0" i="0" u="none" strike="noStrike" cap="none">
              <a:solidFill>
                <a:schemeClr val="dk1"/>
              </a:solidFill>
              <a:latin typeface="Constantia"/>
              <a:ea typeface="Constantia"/>
              <a:cs typeface="Constantia"/>
              <a:sym typeface="Constantia"/>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CS &amp; IP get new value.</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Eg. JMP NextSeg; CS &amp; IP get new value from label NextSeg.</a:t>
            </a:r>
            <a:endParaRPr sz="2100" b="0" i="0" u="none" strike="noStrike" cap="none">
              <a:solidFill>
                <a:schemeClr val="dk1"/>
              </a:solidFill>
              <a:latin typeface="Constantia"/>
              <a:ea typeface="Constantia"/>
              <a:cs typeface="Constantia"/>
              <a:sym typeface="Constantia"/>
            </a:endParaRPr>
          </a:p>
          <a:p>
            <a:pPr marL="914399" marR="0" lvl="2" indent="-152717" algn="l" rtl="0">
              <a:lnSpc>
                <a:spcPct val="100000"/>
              </a:lnSpc>
              <a:spcBef>
                <a:spcPts val="1620"/>
              </a:spcBef>
              <a:spcAft>
                <a:spcPts val="0"/>
              </a:spcAft>
              <a:buClr>
                <a:schemeClr val="accent2"/>
              </a:buClr>
              <a:buSzPts val="1470"/>
              <a:buFont typeface="Noto Sans Symbols"/>
              <a:buNone/>
            </a:pPr>
            <a:endParaRPr sz="21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4"/>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98" name="Google Shape;798;p104"/>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Inter-segment(FAR) jump:- Jump add. is specified in 2 ways:-</a:t>
            </a:r>
            <a:endParaRPr sz="2000" b="0" i="0" u="none" strike="noStrike" cap="none">
              <a:solidFill>
                <a:schemeClr val="dk1"/>
              </a:solidFill>
              <a:latin typeface="Constantia"/>
              <a:ea typeface="Constantia"/>
              <a:cs typeface="Constantia"/>
              <a:sym typeface="Constantia"/>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Inter-segment </a:t>
            </a:r>
            <a:r>
              <a:rPr lang="en-IN" sz="1800" b="1" i="0" u="none" strike="noStrike" cap="none">
                <a:solidFill>
                  <a:srgbClr val="FF0000"/>
                </a:solidFill>
                <a:latin typeface="Constantia"/>
                <a:ea typeface="Constantia"/>
                <a:cs typeface="Constantia"/>
                <a:sym typeface="Constantia"/>
              </a:rPr>
              <a:t>indirect</a:t>
            </a:r>
            <a:r>
              <a:rPr lang="en-IN" sz="1800" b="0" i="0" u="none" strike="noStrike" cap="none">
                <a:solidFill>
                  <a:schemeClr val="dk1"/>
                </a:solidFill>
                <a:latin typeface="Constantia"/>
                <a:ea typeface="Constantia"/>
                <a:cs typeface="Constantia"/>
                <a:sym typeface="Constantia"/>
              </a:rPr>
              <a:t> jump</a:t>
            </a:r>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New branch location specified indirectly through a reg. or mem. Loc.</a:t>
            </a:r>
            <a:endParaRPr sz="1800" b="0" i="0" u="none" strike="noStrike" cap="none">
              <a:solidFill>
                <a:schemeClr val="dk1"/>
              </a:solidFill>
              <a:latin typeface="Constantia"/>
              <a:ea typeface="Constantia"/>
              <a:cs typeface="Constantia"/>
              <a:sym typeface="Constantia"/>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CS &amp; IP get new value.</a:t>
            </a:r>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Eg. JMP DWORD PTR[BX]; IP🡨 {DS:[BX],DS:[BX+1]}, CS🡨{DS:[BX+2],DS:[BX+3]} </a:t>
            </a:r>
            <a:endParaRPr/>
          </a:p>
          <a:p>
            <a:pPr marL="914399" marR="0" lvl="2" indent="-152717" algn="l" rtl="0">
              <a:lnSpc>
                <a:spcPct val="100000"/>
              </a:lnSpc>
              <a:spcBef>
                <a:spcPts val="1620"/>
              </a:spcBef>
              <a:spcAft>
                <a:spcPts val="0"/>
              </a:spcAft>
              <a:buClr>
                <a:schemeClr val="accent2"/>
              </a:buClr>
              <a:buSzPts val="1470"/>
              <a:buFont typeface="Noto Sans Symbols"/>
              <a:buNone/>
            </a:pPr>
            <a:endParaRPr sz="2100" b="0" i="0" u="none" strike="noStrike" cap="none">
              <a:solidFill>
                <a:schemeClr val="dk1"/>
              </a:solidFill>
              <a:latin typeface="Constantia"/>
              <a:ea typeface="Constantia"/>
              <a:cs typeface="Constantia"/>
              <a:sym typeface="Constantia"/>
            </a:endParaRPr>
          </a:p>
        </p:txBody>
      </p:sp>
      <p:pic>
        <p:nvPicPr>
          <p:cNvPr id="799" name="Google Shape;799;p104"/>
          <p:cNvPicPr preferRelativeResize="0"/>
          <p:nvPr/>
        </p:nvPicPr>
        <p:blipFill rotWithShape="1">
          <a:blip r:embed="rId3">
            <a:alphaModFix/>
          </a:blip>
          <a:srcRect/>
          <a:stretch/>
        </p:blipFill>
        <p:spPr>
          <a:xfrm>
            <a:off x="0" y="4200525"/>
            <a:ext cx="9144000" cy="26574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Conditional Jump Table</a:t>
            </a:r>
            <a:endParaRPr sz="3600" b="1" i="0" u="none" strike="noStrike" cap="none">
              <a:solidFill>
                <a:schemeClr val="dk2"/>
              </a:solidFill>
              <a:latin typeface="Calibri"/>
              <a:ea typeface="Calibri"/>
              <a:cs typeface="Calibri"/>
              <a:sym typeface="Calibri"/>
            </a:endParaRPr>
          </a:p>
        </p:txBody>
      </p:sp>
      <p:pic>
        <p:nvPicPr>
          <p:cNvPr id="805" name="Google Shape;805;p105"/>
          <p:cNvPicPr preferRelativeResize="0"/>
          <p:nvPr/>
        </p:nvPicPr>
        <p:blipFill rotWithShape="1">
          <a:blip r:embed="rId3">
            <a:alphaModFix/>
          </a:blip>
          <a:srcRect/>
          <a:stretch/>
        </p:blipFill>
        <p:spPr>
          <a:xfrm>
            <a:off x="728663" y="571500"/>
            <a:ext cx="7686675" cy="5715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pic>
        <p:nvPicPr>
          <p:cNvPr id="811" name="Google Shape;811;p106"/>
          <p:cNvPicPr preferRelativeResize="0"/>
          <p:nvPr/>
        </p:nvPicPr>
        <p:blipFill rotWithShape="1">
          <a:blip r:embed="rId3">
            <a:alphaModFix/>
          </a:blip>
          <a:srcRect/>
          <a:stretch/>
        </p:blipFill>
        <p:spPr>
          <a:xfrm>
            <a:off x="0" y="1643050"/>
            <a:ext cx="9144000" cy="2076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7"/>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817" name="Google Shape;817;p107"/>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CALL(Unconditional): 2 types of call:- Near &amp; Far</a:t>
            </a:r>
            <a:endParaRPr/>
          </a:p>
        </p:txBody>
      </p:sp>
      <p:pic>
        <p:nvPicPr>
          <p:cNvPr id="818" name="Google Shape;818;p107"/>
          <p:cNvPicPr preferRelativeResize="0"/>
          <p:nvPr/>
        </p:nvPicPr>
        <p:blipFill rotWithShape="1">
          <a:blip r:embed="rId3">
            <a:alphaModFix/>
          </a:blip>
          <a:srcRect/>
          <a:stretch/>
        </p:blipFill>
        <p:spPr>
          <a:xfrm>
            <a:off x="785786" y="1571612"/>
            <a:ext cx="7643866" cy="478634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8"/>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824" name="Google Shape;824;p108"/>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CALL(Unconditional): 2 types of call:- Near &amp; Far</a:t>
            </a:r>
            <a:endParaRPr/>
          </a:p>
        </p:txBody>
      </p:sp>
      <p:pic>
        <p:nvPicPr>
          <p:cNvPr id="825" name="Google Shape;825;p108"/>
          <p:cNvPicPr preferRelativeResize="0"/>
          <p:nvPr/>
        </p:nvPicPr>
        <p:blipFill rotWithShape="1">
          <a:blip r:embed="rId3">
            <a:alphaModFix/>
          </a:blip>
          <a:srcRect/>
          <a:stretch/>
        </p:blipFill>
        <p:spPr>
          <a:xfrm>
            <a:off x="214282" y="1500174"/>
            <a:ext cx="8658225" cy="4448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pic>
        <p:nvPicPr>
          <p:cNvPr id="831" name="Google Shape;831;p109"/>
          <p:cNvPicPr preferRelativeResize="0"/>
          <p:nvPr/>
        </p:nvPicPr>
        <p:blipFill rotWithShape="1">
          <a:blip r:embed="rId3">
            <a:alphaModFix/>
          </a:blip>
          <a:srcRect/>
          <a:stretch/>
        </p:blipFill>
        <p:spPr>
          <a:xfrm>
            <a:off x="9525" y="1828815"/>
            <a:ext cx="9124950" cy="3743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1"/>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92" name="Google Shape;192;p11"/>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420"/>
              <a:buFont typeface="Noto Sans Symbols"/>
              <a:buChar char="⚫"/>
            </a:pPr>
            <a:r>
              <a:rPr lang="en-IN" sz="3600" b="1" i="0" u="none" strike="noStrike" cap="none">
                <a:solidFill>
                  <a:schemeClr val="dk1"/>
                </a:solidFill>
                <a:latin typeface="Constantia"/>
                <a:ea typeface="Constantia"/>
                <a:cs typeface="Constantia"/>
                <a:sym typeface="Constantia"/>
              </a:rPr>
              <a:t>LEA  Register, Src:</a:t>
            </a:r>
            <a:endParaRPr sz="3600" b="1" i="0" u="none" strike="noStrike" cap="none">
              <a:solidFill>
                <a:schemeClr val="dk1"/>
              </a:solidFill>
              <a:latin typeface="Constantia"/>
              <a:ea typeface="Constantia"/>
              <a:cs typeface="Constantia"/>
              <a:sym typeface="Constantia"/>
            </a:endParaRPr>
          </a:p>
        </p:txBody>
      </p:sp>
      <p:pic>
        <p:nvPicPr>
          <p:cNvPr id="193" name="Google Shape;193;p11"/>
          <p:cNvPicPr preferRelativeResize="0"/>
          <p:nvPr/>
        </p:nvPicPr>
        <p:blipFill rotWithShape="1">
          <a:blip r:embed="rId3">
            <a:alphaModFix/>
          </a:blip>
          <a:srcRect/>
          <a:stretch/>
        </p:blipFill>
        <p:spPr>
          <a:xfrm>
            <a:off x="285750" y="2571744"/>
            <a:ext cx="8858250" cy="92869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0"/>
          <p:cNvSpPr txBox="1">
            <a:spLocks noGrp="1"/>
          </p:cNvSpPr>
          <p:nvPr>
            <p:ph type="title" idx="4294967295"/>
          </p:nvPr>
        </p:nvSpPr>
        <p:spPr>
          <a:xfrm>
            <a:off x="428596" y="21429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br>
              <a:rPr lang="en-IN" sz="3600" b="1" i="0" u="none" strike="noStrike" cap="none">
                <a:solidFill>
                  <a:schemeClr val="dk2"/>
                </a:solidFill>
                <a:latin typeface="Calibri"/>
                <a:ea typeface="Calibri"/>
                <a:cs typeface="Calibri"/>
                <a:sym typeface="Calibri"/>
              </a:rPr>
            </a:br>
            <a:r>
              <a:rPr lang="en-IN" sz="3600" b="1" i="0" u="none" strike="noStrike" cap="none">
                <a:solidFill>
                  <a:schemeClr val="dk2"/>
                </a:solidFill>
                <a:latin typeface="Calibri"/>
                <a:ea typeface="Calibri"/>
                <a:cs typeface="Calibri"/>
                <a:sym typeface="Calibri"/>
              </a:rPr>
              <a:t>(Iteration Control Instructions)</a:t>
            </a:r>
            <a:endParaRPr sz="3600" b="1" i="0" u="none" strike="noStrike" cap="none">
              <a:solidFill>
                <a:schemeClr val="dk2"/>
              </a:solidFill>
              <a:latin typeface="Calibri"/>
              <a:ea typeface="Calibri"/>
              <a:cs typeface="Calibri"/>
              <a:sym typeface="Calibri"/>
            </a:endParaRPr>
          </a:p>
        </p:txBody>
      </p:sp>
      <p:pic>
        <p:nvPicPr>
          <p:cNvPr id="837" name="Google Shape;837;p110"/>
          <p:cNvPicPr preferRelativeResize="0"/>
          <p:nvPr/>
        </p:nvPicPr>
        <p:blipFill rotWithShape="1">
          <a:blip r:embed="rId3">
            <a:alphaModFix/>
          </a:blip>
          <a:srcRect/>
          <a:stretch/>
        </p:blipFill>
        <p:spPr>
          <a:xfrm>
            <a:off x="1" y="1214422"/>
            <a:ext cx="9144000" cy="1533525"/>
          </a:xfrm>
          <a:prstGeom prst="rect">
            <a:avLst/>
          </a:prstGeom>
          <a:noFill/>
          <a:ln>
            <a:noFill/>
          </a:ln>
        </p:spPr>
      </p:pic>
      <p:pic>
        <p:nvPicPr>
          <p:cNvPr id="838" name="Google Shape;838;p110"/>
          <p:cNvPicPr preferRelativeResize="0"/>
          <p:nvPr/>
        </p:nvPicPr>
        <p:blipFill rotWithShape="1">
          <a:blip r:embed="rId4">
            <a:alphaModFix/>
          </a:blip>
          <a:srcRect/>
          <a:stretch/>
        </p:blipFill>
        <p:spPr>
          <a:xfrm>
            <a:off x="0" y="3052781"/>
            <a:ext cx="9144000" cy="30194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1"/>
          <p:cNvSpPr txBox="1"/>
          <p:nvPr/>
        </p:nvSpPr>
        <p:spPr>
          <a:xfrm>
            <a:off x="428596" y="21429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br>
              <a:rPr lang="en-IN" sz="3600" b="1" i="0" u="none" strike="noStrike" cap="none">
                <a:solidFill>
                  <a:schemeClr val="dk2"/>
                </a:solidFill>
                <a:latin typeface="Calibri"/>
                <a:ea typeface="Calibri"/>
                <a:cs typeface="Calibri"/>
                <a:sym typeface="Calibri"/>
              </a:rPr>
            </a:br>
            <a:r>
              <a:rPr lang="en-IN" sz="3600" b="1" i="0" u="none" strike="noStrike" cap="none">
                <a:solidFill>
                  <a:schemeClr val="dk2"/>
                </a:solidFill>
                <a:latin typeface="Calibri"/>
                <a:ea typeface="Calibri"/>
                <a:cs typeface="Calibri"/>
                <a:sym typeface="Calibri"/>
              </a:rPr>
              <a:t>(Iteration Control Instructions)</a:t>
            </a:r>
            <a:endParaRPr sz="3600" b="1" i="0" u="none" strike="noStrike" cap="none">
              <a:solidFill>
                <a:schemeClr val="dk2"/>
              </a:solidFill>
              <a:latin typeface="Calibri"/>
              <a:ea typeface="Calibri"/>
              <a:cs typeface="Calibri"/>
              <a:sym typeface="Calibri"/>
            </a:endParaRPr>
          </a:p>
        </p:txBody>
      </p:sp>
      <p:pic>
        <p:nvPicPr>
          <p:cNvPr id="844" name="Google Shape;844;p111"/>
          <p:cNvPicPr preferRelativeResize="0"/>
          <p:nvPr/>
        </p:nvPicPr>
        <p:blipFill rotWithShape="1">
          <a:blip r:embed="rId3">
            <a:alphaModFix/>
          </a:blip>
          <a:srcRect/>
          <a:stretch/>
        </p:blipFill>
        <p:spPr>
          <a:xfrm>
            <a:off x="285720" y="1214422"/>
            <a:ext cx="8429684" cy="2571768"/>
          </a:xfrm>
          <a:prstGeom prst="rect">
            <a:avLst/>
          </a:prstGeom>
          <a:noFill/>
          <a:ln>
            <a:noFill/>
          </a:ln>
        </p:spPr>
      </p:pic>
      <p:pic>
        <p:nvPicPr>
          <p:cNvPr id="845" name="Google Shape;845;p111"/>
          <p:cNvPicPr preferRelativeResize="0"/>
          <p:nvPr/>
        </p:nvPicPr>
        <p:blipFill rotWithShape="1">
          <a:blip r:embed="rId4">
            <a:alphaModFix/>
          </a:blip>
          <a:srcRect/>
          <a:stretch/>
        </p:blipFill>
        <p:spPr>
          <a:xfrm>
            <a:off x="285720" y="3857628"/>
            <a:ext cx="8286750" cy="2952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112"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3"/>
          <p:cNvSpPr txBox="1">
            <a:spLocks noGrp="1"/>
          </p:cNvSpPr>
          <p:nvPr>
            <p:ph type="title" idx="4294967295"/>
          </p:nvPr>
        </p:nvSpPr>
        <p:spPr>
          <a:xfrm>
            <a:off x="357158" y="228599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Control/Machine Control Instructions</a:t>
            </a:r>
            <a:endParaRPr sz="5000" b="1" i="0" u="none" strike="noStrike" cap="none">
              <a:solidFill>
                <a:schemeClr val="dk2"/>
              </a:solidFill>
              <a:latin typeface="Calibri"/>
              <a:ea typeface="Calibri"/>
              <a:cs typeface="Calibri"/>
              <a:sym typeface="Calibri"/>
            </a:endParaRPr>
          </a:p>
        </p:txBody>
      </p:sp>
      <p:sp>
        <p:nvSpPr>
          <p:cNvPr id="856" name="Google Shape;856;p113"/>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 Instructions</a:t>
            </a:r>
            <a:endParaRPr sz="5000" b="1" i="0" u="none" strike="noStrike" cap="none">
              <a:solidFill>
                <a:schemeClr val="dk2"/>
              </a:solidFill>
              <a:latin typeface="Calibri"/>
              <a:ea typeface="Calibri"/>
              <a:cs typeface="Calibri"/>
              <a:sym typeface="Calibri"/>
            </a:endParaRPr>
          </a:p>
        </p:txBody>
      </p:sp>
      <p:sp>
        <p:nvSpPr>
          <p:cNvPr id="862" name="Google Shape;862;p11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control the processor itself.</a:t>
            </a:r>
            <a:endParaRPr/>
          </a:p>
          <a:p>
            <a:pPr marL="273050" marR="0" lvl="0" indent="-273050" algn="just"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8086 allows to control certain control flags that: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causes the </a:t>
            </a:r>
            <a:r>
              <a:rPr lang="en-IN" sz="2400" b="1" i="0" u="none" strike="noStrike" cap="none">
                <a:solidFill>
                  <a:schemeClr val="dk1"/>
                </a:solidFill>
                <a:latin typeface="Constantia"/>
                <a:ea typeface="Constantia"/>
                <a:cs typeface="Constantia"/>
                <a:sym typeface="Constantia"/>
              </a:rPr>
              <a:t>processing in a certain direction</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processor synchronization</a:t>
            </a:r>
            <a:r>
              <a:rPr lang="en-IN" sz="2400" b="0" i="0" u="none">
                <a:solidFill>
                  <a:schemeClr val="dk1"/>
                </a:solidFill>
                <a:latin typeface="Constantia"/>
                <a:ea typeface="Constantia"/>
                <a:cs typeface="Constantia"/>
                <a:sym typeface="Constantia"/>
              </a:rPr>
              <a:t> if more than one microprocessor attached.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115"/>
          <p:cNvPicPr preferRelativeResize="0"/>
          <p:nvPr/>
        </p:nvPicPr>
        <p:blipFill rotWithShape="1">
          <a:blip r:embed="rId3">
            <a:alphaModFix/>
          </a:blip>
          <a:srcRect l="4054" r="2702"/>
          <a:stretch/>
        </p:blipFill>
        <p:spPr>
          <a:xfrm>
            <a:off x="285720" y="1214422"/>
            <a:ext cx="4929222" cy="3105150"/>
          </a:xfrm>
          <a:prstGeom prst="rect">
            <a:avLst/>
          </a:prstGeom>
          <a:noFill/>
          <a:ln>
            <a:noFill/>
          </a:ln>
        </p:spPr>
      </p:pic>
      <p:sp>
        <p:nvSpPr>
          <p:cNvPr id="868" name="Google Shape;868;p115"/>
          <p:cNvSpPr txBox="1"/>
          <p:nvPr/>
        </p:nvSpPr>
        <p:spPr>
          <a:xfrm>
            <a:off x="457200"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 Instructions</a:t>
            </a:r>
            <a:endParaRPr sz="5000" b="1" i="0" u="none" strike="noStrike" cap="none">
              <a:solidFill>
                <a:schemeClr val="dk2"/>
              </a:solidFill>
              <a:latin typeface="Calibri"/>
              <a:ea typeface="Calibri"/>
              <a:cs typeface="Calibri"/>
              <a:sym typeface="Calibri"/>
            </a:endParaRPr>
          </a:p>
        </p:txBody>
      </p:sp>
      <p:pic>
        <p:nvPicPr>
          <p:cNvPr id="869" name="Google Shape;869;p115"/>
          <p:cNvPicPr preferRelativeResize="0"/>
          <p:nvPr/>
        </p:nvPicPr>
        <p:blipFill rotWithShape="1">
          <a:blip r:embed="rId4">
            <a:alphaModFix/>
          </a:blip>
          <a:srcRect/>
          <a:stretch/>
        </p:blipFill>
        <p:spPr>
          <a:xfrm>
            <a:off x="4529169" y="4429132"/>
            <a:ext cx="4543425" cy="2286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16"/>
          <p:cNvSpPr txBox="1"/>
          <p:nvPr/>
        </p:nvSpPr>
        <p:spPr>
          <a:xfrm>
            <a:off x="457200"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 Instructions</a:t>
            </a:r>
            <a:endParaRPr sz="5000" b="1" i="0" u="none" strike="noStrike" cap="none">
              <a:solidFill>
                <a:schemeClr val="dk2"/>
              </a:solidFill>
              <a:latin typeface="Calibri"/>
              <a:ea typeface="Calibri"/>
              <a:cs typeface="Calibri"/>
              <a:sym typeface="Calibri"/>
            </a:endParaRPr>
          </a:p>
        </p:txBody>
      </p:sp>
      <p:pic>
        <p:nvPicPr>
          <p:cNvPr id="875" name="Google Shape;875;p116"/>
          <p:cNvPicPr preferRelativeResize="0"/>
          <p:nvPr/>
        </p:nvPicPr>
        <p:blipFill rotWithShape="1">
          <a:blip r:embed="rId3">
            <a:alphaModFix/>
          </a:blip>
          <a:srcRect/>
          <a:stretch/>
        </p:blipFill>
        <p:spPr>
          <a:xfrm>
            <a:off x="3781425" y="4610100"/>
            <a:ext cx="5362575" cy="2247900"/>
          </a:xfrm>
          <a:prstGeom prst="rect">
            <a:avLst/>
          </a:prstGeom>
          <a:noFill/>
          <a:ln>
            <a:noFill/>
          </a:ln>
        </p:spPr>
      </p:pic>
      <p:pic>
        <p:nvPicPr>
          <p:cNvPr id="876" name="Google Shape;876;p116"/>
          <p:cNvPicPr preferRelativeResize="0"/>
          <p:nvPr/>
        </p:nvPicPr>
        <p:blipFill rotWithShape="1">
          <a:blip r:embed="rId4">
            <a:alphaModFix/>
          </a:blip>
          <a:srcRect/>
          <a:stretch/>
        </p:blipFill>
        <p:spPr>
          <a:xfrm>
            <a:off x="357158" y="1071547"/>
            <a:ext cx="8201025" cy="350046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External H/w Synchronization Instructions</a:t>
            </a:r>
            <a:endParaRPr sz="5000" b="1" i="0" u="none" strike="noStrike" cap="none">
              <a:solidFill>
                <a:schemeClr val="dk2"/>
              </a:solidFill>
              <a:latin typeface="Calibri"/>
              <a:ea typeface="Calibri"/>
              <a:cs typeface="Calibri"/>
              <a:sym typeface="Calibri"/>
            </a:endParaRPr>
          </a:p>
        </p:txBody>
      </p:sp>
      <p:pic>
        <p:nvPicPr>
          <p:cNvPr id="882" name="Google Shape;882;p117"/>
          <p:cNvPicPr preferRelativeResize="0"/>
          <p:nvPr/>
        </p:nvPicPr>
        <p:blipFill rotWithShape="1">
          <a:blip r:embed="rId3">
            <a:alphaModFix/>
          </a:blip>
          <a:srcRect/>
          <a:stretch/>
        </p:blipFill>
        <p:spPr>
          <a:xfrm>
            <a:off x="142876" y="1785926"/>
            <a:ext cx="8786842" cy="2890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a:spLocks noGrp="1"/>
          </p:cNvSpPr>
          <p:nvPr>
            <p:ph type="body" idx="4294967295"/>
          </p:nvPr>
        </p:nvSpPr>
        <p:spPr>
          <a:xfrm>
            <a:off x="285720" y="1714500"/>
            <a:ext cx="8401080" cy="2500318"/>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90000"/>
              </a:lnSpc>
              <a:spcBef>
                <a:spcPts val="0"/>
              </a:spcBef>
              <a:spcAft>
                <a:spcPts val="0"/>
              </a:spcAft>
              <a:buClr>
                <a:srgbClr val="E7BC29"/>
              </a:buClr>
              <a:buSzPts val="2470"/>
              <a:buFont typeface="Noto Sans Symbols"/>
              <a:buNone/>
            </a:pPr>
            <a:r>
              <a:rPr lang="en-IN" sz="2600" b="1" i="0" u="none" strike="noStrike" cap="none">
                <a:solidFill>
                  <a:schemeClr val="dk1"/>
                </a:solidFill>
                <a:latin typeface="Constantia"/>
                <a:ea typeface="Constantia"/>
                <a:cs typeface="Constantia"/>
                <a:sym typeface="Constantia"/>
              </a:rPr>
              <a:t>2) WAIT:- It is used to synchronize 8086 with co-processor 8087 via TEST(bar) I/P pin of 8086.</a:t>
            </a:r>
            <a:endParaRPr/>
          </a:p>
          <a:p>
            <a:pPr marL="639763" marR="0" lvl="1" indent="-273050" algn="just" rtl="0">
              <a:lnSpc>
                <a:spcPct val="9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When 8087 is busy, it puts “1” on its BUSY O/P line connected to TEST I/P of MP.</a:t>
            </a:r>
            <a:endParaRPr/>
          </a:p>
          <a:p>
            <a:pPr marL="639763" marR="0" lvl="1" indent="-273050" algn="just" rtl="0">
              <a:lnSpc>
                <a:spcPct val="9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Wait instruction Make MP to check TEST pin.</a:t>
            </a:r>
            <a:endParaRPr sz="2400" b="1" i="0" u="none" strike="noStrike" cap="none">
              <a:solidFill>
                <a:schemeClr val="dk1"/>
              </a:solidFill>
              <a:latin typeface="Constantia"/>
              <a:ea typeface="Constantia"/>
              <a:cs typeface="Constantia"/>
              <a:sym typeface="Constantia"/>
            </a:endParaRPr>
          </a:p>
        </p:txBody>
      </p:sp>
      <p:pic>
        <p:nvPicPr>
          <p:cNvPr id="888" name="Google Shape;888;p118"/>
          <p:cNvPicPr preferRelativeResize="0"/>
          <p:nvPr/>
        </p:nvPicPr>
        <p:blipFill rotWithShape="1">
          <a:blip r:embed="rId3">
            <a:alphaModFix/>
          </a:blip>
          <a:srcRect/>
          <a:stretch/>
        </p:blipFill>
        <p:spPr>
          <a:xfrm>
            <a:off x="142875" y="4643446"/>
            <a:ext cx="9001125" cy="1485900"/>
          </a:xfrm>
          <a:prstGeom prst="rect">
            <a:avLst/>
          </a:prstGeom>
          <a:noFill/>
          <a:ln>
            <a:noFill/>
          </a:ln>
        </p:spPr>
      </p:pic>
      <p:sp>
        <p:nvSpPr>
          <p:cNvPr id="889" name="Google Shape;889;p118"/>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External H/w Synchronization Instructions</a:t>
            </a:r>
            <a:endParaRPr sz="5000" b="1" i="0" u="none" strike="noStrike" cap="none">
              <a:solidFill>
                <a:schemeClr val="dk2"/>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External H/w Synchronization Instructions</a:t>
            </a:r>
            <a:endParaRPr sz="5000" b="1" i="0" u="none" strike="noStrike" cap="none">
              <a:solidFill>
                <a:schemeClr val="dk2"/>
              </a:solidFill>
              <a:latin typeface="Calibri"/>
              <a:ea typeface="Calibri"/>
              <a:cs typeface="Calibri"/>
              <a:sym typeface="Calibri"/>
            </a:endParaRPr>
          </a:p>
        </p:txBody>
      </p:sp>
      <p:pic>
        <p:nvPicPr>
          <p:cNvPr id="895" name="Google Shape;895;p119"/>
          <p:cNvPicPr preferRelativeResize="0"/>
          <p:nvPr/>
        </p:nvPicPr>
        <p:blipFill rotWithShape="1">
          <a:blip r:embed="rId3">
            <a:alphaModFix/>
          </a:blip>
          <a:srcRect/>
          <a:stretch/>
        </p:blipFill>
        <p:spPr>
          <a:xfrm>
            <a:off x="214282" y="1714488"/>
            <a:ext cx="8715436"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99" name="Google Shape;199;p12"/>
          <p:cNvSpPr txBox="1">
            <a:spLocks noGrp="1"/>
          </p:cNvSpPr>
          <p:nvPr>
            <p:ph type="body" idx="4294967295"/>
          </p:nvPr>
        </p:nvSpPr>
        <p:spPr>
          <a:xfrm>
            <a:off x="428596" y="107154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LDS Des, Src:</a:t>
            </a:r>
            <a:endParaRPr sz="2800" b="1" i="0" u="none" strike="noStrike" cap="none">
              <a:solidFill>
                <a:schemeClr val="dk1"/>
              </a:solidFill>
              <a:latin typeface="Constantia"/>
              <a:ea typeface="Constantia"/>
              <a:cs typeface="Constantia"/>
              <a:sym typeface="Constantia"/>
            </a:endParaRPr>
          </a:p>
        </p:txBody>
      </p:sp>
      <p:pic>
        <p:nvPicPr>
          <p:cNvPr id="200" name="Google Shape;200;p12"/>
          <p:cNvPicPr preferRelativeResize="0"/>
          <p:nvPr/>
        </p:nvPicPr>
        <p:blipFill rotWithShape="1">
          <a:blip r:embed="rId3">
            <a:alphaModFix/>
          </a:blip>
          <a:srcRect/>
          <a:stretch/>
        </p:blipFill>
        <p:spPr>
          <a:xfrm>
            <a:off x="138144" y="1785926"/>
            <a:ext cx="8934450" cy="11620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0"/>
          <p:cNvSpPr txBox="1">
            <a:spLocks noGrp="1"/>
          </p:cNvSpPr>
          <p:nvPr>
            <p:ph type="title" idx="4294967295"/>
          </p:nvPr>
        </p:nvSpPr>
        <p:spPr>
          <a:xfrm>
            <a:off x="428596"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Interrupt Control Instuctions</a:t>
            </a:r>
            <a:endParaRPr sz="5000" b="1" i="0" u="none" strike="noStrike" cap="none">
              <a:solidFill>
                <a:schemeClr val="dk2"/>
              </a:solidFill>
              <a:latin typeface="Calibri"/>
              <a:ea typeface="Calibri"/>
              <a:cs typeface="Calibri"/>
              <a:sym typeface="Calibri"/>
            </a:endParaRPr>
          </a:p>
        </p:txBody>
      </p:sp>
      <p:pic>
        <p:nvPicPr>
          <p:cNvPr id="901" name="Google Shape;901;p120"/>
          <p:cNvPicPr preferRelativeResize="0"/>
          <p:nvPr/>
        </p:nvPicPr>
        <p:blipFill rotWithShape="1">
          <a:blip r:embed="rId3">
            <a:alphaModFix/>
          </a:blip>
          <a:srcRect/>
          <a:stretch/>
        </p:blipFill>
        <p:spPr>
          <a:xfrm>
            <a:off x="428596" y="1214422"/>
            <a:ext cx="5543550" cy="1390650"/>
          </a:xfrm>
          <a:prstGeom prst="rect">
            <a:avLst/>
          </a:prstGeom>
          <a:noFill/>
          <a:ln>
            <a:noFill/>
          </a:ln>
        </p:spPr>
      </p:pic>
      <p:pic>
        <p:nvPicPr>
          <p:cNvPr id="902" name="Google Shape;902;p120"/>
          <p:cNvPicPr preferRelativeResize="0"/>
          <p:nvPr/>
        </p:nvPicPr>
        <p:blipFill rotWithShape="1">
          <a:blip r:embed="rId4">
            <a:alphaModFix/>
          </a:blip>
          <a:srcRect/>
          <a:stretch/>
        </p:blipFill>
        <p:spPr>
          <a:xfrm>
            <a:off x="638208" y="2714636"/>
            <a:ext cx="8220072" cy="2286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21"/>
          <p:cNvSpPr txBox="1">
            <a:spLocks noGrp="1"/>
          </p:cNvSpPr>
          <p:nvPr>
            <p:ph type="title" idx="4294967295"/>
          </p:nvPr>
        </p:nvSpPr>
        <p:spPr>
          <a:xfrm>
            <a:off x="428596"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Interrupt Control Instuctions</a:t>
            </a:r>
            <a:endParaRPr sz="5000" b="1" i="0" u="none" strike="noStrike" cap="none">
              <a:solidFill>
                <a:schemeClr val="dk2"/>
              </a:solidFill>
              <a:latin typeface="Calibri"/>
              <a:ea typeface="Calibri"/>
              <a:cs typeface="Calibri"/>
              <a:sym typeface="Calibri"/>
            </a:endParaRPr>
          </a:p>
        </p:txBody>
      </p:sp>
      <p:pic>
        <p:nvPicPr>
          <p:cNvPr id="908" name="Google Shape;908;p121"/>
          <p:cNvPicPr preferRelativeResize="0"/>
          <p:nvPr/>
        </p:nvPicPr>
        <p:blipFill rotWithShape="1">
          <a:blip r:embed="rId3">
            <a:alphaModFix/>
          </a:blip>
          <a:srcRect/>
          <a:stretch/>
        </p:blipFill>
        <p:spPr>
          <a:xfrm>
            <a:off x="214282" y="1357298"/>
            <a:ext cx="8705850" cy="1400175"/>
          </a:xfrm>
          <a:prstGeom prst="rect">
            <a:avLst/>
          </a:prstGeom>
          <a:noFill/>
          <a:ln>
            <a:noFill/>
          </a:ln>
        </p:spPr>
      </p:pic>
      <p:pic>
        <p:nvPicPr>
          <p:cNvPr id="909" name="Google Shape;909;p121"/>
          <p:cNvPicPr preferRelativeResize="0"/>
          <p:nvPr/>
        </p:nvPicPr>
        <p:blipFill rotWithShape="1">
          <a:blip r:embed="rId4">
            <a:alphaModFix/>
          </a:blip>
          <a:srcRect/>
          <a:stretch/>
        </p:blipFill>
        <p:spPr>
          <a:xfrm>
            <a:off x="214281" y="3000372"/>
            <a:ext cx="8715437" cy="27241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914" name="Google Shape;914;p122"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3"/>
          <p:cNvSpPr txBox="1">
            <a:spLocks noGrp="1"/>
          </p:cNvSpPr>
          <p:nvPr>
            <p:ph type="title" idx="4294967295"/>
          </p:nvPr>
        </p:nvSpPr>
        <p:spPr>
          <a:xfrm>
            <a:off x="357158" y="228599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sp>
        <p:nvSpPr>
          <p:cNvPr id="920" name="Google Shape;920;p123"/>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4"/>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26" name="Google Shape;926;p124"/>
          <p:cNvPicPr preferRelativeResize="0"/>
          <p:nvPr/>
        </p:nvPicPr>
        <p:blipFill rotWithShape="1">
          <a:blip r:embed="rId3">
            <a:alphaModFix/>
          </a:blip>
          <a:srcRect/>
          <a:stretch/>
        </p:blipFill>
        <p:spPr>
          <a:xfrm>
            <a:off x="142844" y="1500174"/>
            <a:ext cx="8715404" cy="1819275"/>
          </a:xfrm>
          <a:prstGeom prst="rect">
            <a:avLst/>
          </a:prstGeom>
          <a:noFill/>
          <a:ln>
            <a:noFill/>
          </a:ln>
        </p:spPr>
      </p:pic>
      <p:pic>
        <p:nvPicPr>
          <p:cNvPr id="927" name="Google Shape;927;p124"/>
          <p:cNvPicPr preferRelativeResize="0"/>
          <p:nvPr/>
        </p:nvPicPr>
        <p:blipFill rotWithShape="1">
          <a:blip r:embed="rId4">
            <a:alphaModFix/>
          </a:blip>
          <a:srcRect/>
          <a:stretch/>
        </p:blipFill>
        <p:spPr>
          <a:xfrm>
            <a:off x="285720" y="3500438"/>
            <a:ext cx="8643998" cy="26955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5"/>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33" name="Google Shape;933;p125"/>
          <p:cNvPicPr preferRelativeResize="0"/>
          <p:nvPr/>
        </p:nvPicPr>
        <p:blipFill rotWithShape="1">
          <a:blip r:embed="rId3">
            <a:alphaModFix/>
          </a:blip>
          <a:srcRect/>
          <a:stretch/>
        </p:blipFill>
        <p:spPr>
          <a:xfrm>
            <a:off x="142844" y="1357298"/>
            <a:ext cx="8924956" cy="2028825"/>
          </a:xfrm>
          <a:prstGeom prst="rect">
            <a:avLst/>
          </a:prstGeom>
          <a:noFill/>
          <a:ln>
            <a:noFill/>
          </a:ln>
        </p:spPr>
      </p:pic>
      <p:pic>
        <p:nvPicPr>
          <p:cNvPr id="934" name="Google Shape;934;p125"/>
          <p:cNvPicPr preferRelativeResize="0"/>
          <p:nvPr/>
        </p:nvPicPr>
        <p:blipFill rotWithShape="1">
          <a:blip r:embed="rId4">
            <a:alphaModFix/>
          </a:blip>
          <a:srcRect/>
          <a:stretch/>
        </p:blipFill>
        <p:spPr>
          <a:xfrm>
            <a:off x="114300" y="3514739"/>
            <a:ext cx="8915400" cy="19145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6"/>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40" name="Google Shape;940;p126"/>
          <p:cNvPicPr preferRelativeResize="0"/>
          <p:nvPr/>
        </p:nvPicPr>
        <p:blipFill rotWithShape="1">
          <a:blip r:embed="rId3">
            <a:alphaModFix/>
          </a:blip>
          <a:srcRect/>
          <a:stretch/>
        </p:blipFill>
        <p:spPr>
          <a:xfrm>
            <a:off x="214282" y="1428736"/>
            <a:ext cx="8715436" cy="3352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27"/>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46" name="Google Shape;946;p127"/>
          <p:cNvPicPr preferRelativeResize="0"/>
          <p:nvPr/>
        </p:nvPicPr>
        <p:blipFill rotWithShape="1">
          <a:blip r:embed="rId3">
            <a:alphaModFix/>
          </a:blip>
          <a:srcRect/>
          <a:stretch/>
        </p:blipFill>
        <p:spPr>
          <a:xfrm>
            <a:off x="214282" y="1428736"/>
            <a:ext cx="8715436" cy="25812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28"/>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52" name="Google Shape;952;p128"/>
          <p:cNvPicPr preferRelativeResize="0"/>
          <p:nvPr/>
        </p:nvPicPr>
        <p:blipFill rotWithShape="1">
          <a:blip r:embed="rId3">
            <a:alphaModFix/>
          </a:blip>
          <a:srcRect/>
          <a:stretch/>
        </p:blipFill>
        <p:spPr>
          <a:xfrm>
            <a:off x="500034" y="1347788"/>
            <a:ext cx="8286808" cy="472441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29"/>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58" name="Google Shape;958;p129"/>
          <p:cNvPicPr preferRelativeResize="0"/>
          <p:nvPr/>
        </p:nvPicPr>
        <p:blipFill rotWithShape="1">
          <a:blip r:embed="rId3">
            <a:alphaModFix/>
          </a:blip>
          <a:srcRect/>
          <a:stretch/>
        </p:blipFill>
        <p:spPr>
          <a:xfrm>
            <a:off x="500034" y="1571612"/>
            <a:ext cx="8215370" cy="22860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206" name="Google Shape;206;p13"/>
          <p:cNvSpPr txBox="1">
            <a:spLocks noGrp="1"/>
          </p:cNvSpPr>
          <p:nvPr>
            <p:ph type="body" idx="4294967295"/>
          </p:nvPr>
        </p:nvSpPr>
        <p:spPr>
          <a:xfrm>
            <a:off x="428596" y="107154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LDS Des, Src:</a:t>
            </a:r>
            <a:endParaRPr sz="28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 </a:t>
            </a:r>
            <a:r>
              <a:rPr lang="en-IN" sz="2800" b="0" i="0" u="none" strike="noStrike" cap="none">
                <a:solidFill>
                  <a:schemeClr val="dk1"/>
                </a:solidFill>
                <a:latin typeface="Constantia"/>
                <a:ea typeface="Constantia"/>
                <a:cs typeface="Constantia"/>
                <a:sym typeface="Constantia"/>
              </a:rPr>
              <a:t>This instruction loads new values into the specified register and into the DS register from four successive memory locations.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word from two memory locations is copied into the specified register and the word from the next two memory locations is copied into the DS registers.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LDS does not affect any flag.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p130"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212" name="Google Shape;212;p14"/>
          <p:cNvSpPr txBox="1">
            <a:spLocks noGrp="1"/>
          </p:cNvSpPr>
          <p:nvPr>
            <p:ph type="body" idx="4294967295"/>
          </p:nvPr>
        </p:nvSpPr>
        <p:spPr>
          <a:xfrm>
            <a:off x="457200" y="135729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LES Des, Src:</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It loads 32-bit pointer from memory source to destination register and ES.</a:t>
            </a:r>
            <a:endParaRPr sz="2800" b="0" i="0" u="none" strike="noStrike" cap="none">
              <a:solidFill>
                <a:schemeClr val="dk1"/>
              </a:solidFill>
              <a:latin typeface="Constantia"/>
              <a:ea typeface="Constantia"/>
              <a:cs typeface="Constantia"/>
              <a:sym typeface="Constantia"/>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The offset is placed in the destination register and the segment is placed in 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is very similar to LDS except that it initializes ES instead of DS.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E.g.:  same as LDS (except segment is placed in ES.)</a:t>
            </a:r>
            <a:endParaRPr/>
          </a:p>
        </p:txBody>
      </p:sp>
      <p:pic>
        <p:nvPicPr>
          <p:cNvPr id="213" name="Google Shape;213;p14"/>
          <p:cNvPicPr preferRelativeResize="0"/>
          <p:nvPr/>
        </p:nvPicPr>
        <p:blipFill rotWithShape="1">
          <a:blip r:embed="rId3">
            <a:alphaModFix/>
          </a:blip>
          <a:srcRect/>
          <a:stretch/>
        </p:blipFill>
        <p:spPr>
          <a:xfrm>
            <a:off x="138144" y="5357826"/>
            <a:ext cx="8934450" cy="121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219" name="Google Shape;219;p1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LAHF: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It copies the lower byte of flag register to AH.</a:t>
            </a:r>
            <a:endParaRPr sz="21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2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SAHF: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It copies the contents of AH to lower byte of flag register.</a:t>
            </a:r>
            <a:endParaRPr sz="21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2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PUSHF: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Pushes flag register to top of stack.</a:t>
            </a:r>
            <a:endParaRPr sz="21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2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POPF: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Pops the stack top to flag register.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2000"/>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1" end="1"/>
                                            </p:txEl>
                                          </p:spTgt>
                                        </p:tgtEl>
                                        <p:attrNameLst>
                                          <p:attrName>style.visibility</p:attrName>
                                        </p:attrNameLst>
                                      </p:cBhvr>
                                      <p:to>
                                        <p:strVal val="visible"/>
                                      </p:to>
                                    </p:set>
                                    <p:animEffect transition="in" filter="fade">
                                      <p:cBhvr>
                                        <p:cTn id="12" dur="2000"/>
                                        <p:tgtEl>
                                          <p:spTgt spid="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Effect transition="in" filter="fade">
                                      <p:cBhvr>
                                        <p:cTn id="17" dur="2000"/>
                                        <p:tgtEl>
                                          <p:spTgt spid="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xEl>
                                              <p:pRg st="3" end="3"/>
                                            </p:txEl>
                                          </p:spTgt>
                                        </p:tgtEl>
                                        <p:attrNameLst>
                                          <p:attrName>style.visibility</p:attrName>
                                        </p:attrNameLst>
                                      </p:cBhvr>
                                      <p:to>
                                        <p:strVal val="visible"/>
                                      </p:to>
                                    </p:set>
                                    <p:animEffect transition="in" filter="fade">
                                      <p:cBhvr>
                                        <p:cTn id="22" dur="2000"/>
                                        <p:tgtEl>
                                          <p:spTgt spid="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9">
                                            <p:txEl>
                                              <p:pRg st="4" end="4"/>
                                            </p:txEl>
                                          </p:spTgt>
                                        </p:tgtEl>
                                        <p:attrNameLst>
                                          <p:attrName>style.visibility</p:attrName>
                                        </p:attrNameLst>
                                      </p:cBhvr>
                                      <p:to>
                                        <p:strVal val="visible"/>
                                      </p:to>
                                    </p:set>
                                    <p:animEffect transition="in" filter="fade">
                                      <p:cBhvr>
                                        <p:cTn id="27" dur="2000"/>
                                        <p:tgtEl>
                                          <p:spTgt spid="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9">
                                            <p:txEl>
                                              <p:pRg st="5" end="5"/>
                                            </p:txEl>
                                          </p:spTgt>
                                        </p:tgtEl>
                                        <p:attrNameLst>
                                          <p:attrName>style.visibility</p:attrName>
                                        </p:attrNameLst>
                                      </p:cBhvr>
                                      <p:to>
                                        <p:strVal val="visible"/>
                                      </p:to>
                                    </p:set>
                                    <p:animEffect transition="in" filter="fade">
                                      <p:cBhvr>
                                        <p:cTn id="32" dur="2000"/>
                                        <p:tgtEl>
                                          <p:spTgt spid="2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9">
                                            <p:txEl>
                                              <p:pRg st="6" end="6"/>
                                            </p:txEl>
                                          </p:spTgt>
                                        </p:tgtEl>
                                        <p:attrNameLst>
                                          <p:attrName>style.visibility</p:attrName>
                                        </p:attrNameLst>
                                      </p:cBhvr>
                                      <p:to>
                                        <p:strVal val="visible"/>
                                      </p:to>
                                    </p:set>
                                    <p:animEffect transition="in" filter="fade">
                                      <p:cBhvr>
                                        <p:cTn id="37" dur="2000"/>
                                        <p:tgtEl>
                                          <p:spTgt spid="2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9">
                                            <p:txEl>
                                              <p:pRg st="7" end="7"/>
                                            </p:txEl>
                                          </p:spTgt>
                                        </p:tgtEl>
                                        <p:attrNameLst>
                                          <p:attrName>style.visibility</p:attrName>
                                        </p:attrNameLst>
                                      </p:cBhvr>
                                      <p:to>
                                        <p:strVal val="visible"/>
                                      </p:to>
                                    </p:set>
                                    <p:animEffect transition="in" filter="fade">
                                      <p:cBhvr>
                                        <p:cTn id="42" dur="2000"/>
                                        <p:tgtEl>
                                          <p:spTgt spid="2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6"/>
          <p:cNvPicPr preferRelativeResize="0"/>
          <p:nvPr/>
        </p:nvPicPr>
        <p:blipFill rotWithShape="1">
          <a:blip r:embed="rId3">
            <a:alphaModFix/>
          </a:blip>
          <a:srcRect b="8472"/>
          <a:stretch/>
        </p:blipFill>
        <p:spPr>
          <a:xfrm>
            <a:off x="0" y="9525"/>
            <a:ext cx="9144000" cy="684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XLAT</a:t>
            </a:r>
            <a:endParaRPr sz="5000" b="1" i="0" u="none" strike="noStrike" cap="none">
              <a:solidFill>
                <a:schemeClr val="dk2"/>
              </a:solidFill>
              <a:latin typeface="Calibri"/>
              <a:ea typeface="Calibri"/>
              <a:cs typeface="Calibri"/>
              <a:sym typeface="Calibri"/>
            </a:endParaRPr>
          </a:p>
        </p:txBody>
      </p:sp>
      <p:sp>
        <p:nvSpPr>
          <p:cNvPr id="230" name="Google Shape;230;p17"/>
          <p:cNvSpPr txBox="1">
            <a:spLocks noGrp="1"/>
          </p:cNvSpPr>
          <p:nvPr>
            <p:ph type="body" idx="4294967295"/>
          </p:nvPr>
        </p:nvSpPr>
        <p:spPr>
          <a:xfrm>
            <a:off x="457200" y="1714500"/>
            <a:ext cx="8229600" cy="2500318"/>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Moves into AL, Content of mem. Loc. In DS.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 whose EA is formed by sum of BX and AL.</a:t>
            </a:r>
            <a:endParaRPr/>
          </a:p>
        </p:txBody>
      </p:sp>
      <p:pic>
        <p:nvPicPr>
          <p:cNvPr id="231" name="Google Shape;231;p17"/>
          <p:cNvPicPr preferRelativeResize="0"/>
          <p:nvPr/>
        </p:nvPicPr>
        <p:blipFill rotWithShape="1">
          <a:blip r:embed="rId3">
            <a:alphaModFix/>
          </a:blip>
          <a:srcRect/>
          <a:stretch/>
        </p:blipFill>
        <p:spPr>
          <a:xfrm>
            <a:off x="823917" y="4214818"/>
            <a:ext cx="7105669" cy="533400"/>
          </a:xfrm>
          <a:prstGeom prst="rect">
            <a:avLst/>
          </a:prstGeom>
          <a:noFill/>
          <a:ln>
            <a:noFill/>
          </a:ln>
        </p:spPr>
      </p:pic>
      <p:pic>
        <p:nvPicPr>
          <p:cNvPr id="232" name="Google Shape;232;p17"/>
          <p:cNvPicPr preferRelativeResize="0"/>
          <p:nvPr/>
        </p:nvPicPr>
        <p:blipFill rotWithShape="1">
          <a:blip r:embed="rId4">
            <a:alphaModFix/>
          </a:blip>
          <a:srcRect/>
          <a:stretch/>
        </p:blipFill>
        <p:spPr>
          <a:xfrm>
            <a:off x="1857356" y="5157807"/>
            <a:ext cx="4500594" cy="105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8"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243" name="Google Shape;243;p19"/>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Instruction Set of 8086</a:t>
            </a:r>
            <a:endParaRPr sz="5000" b="1" i="0" u="none" strike="noStrike" cap="none">
              <a:solidFill>
                <a:schemeClr val="dk2"/>
              </a:solidFill>
              <a:latin typeface="Calibri"/>
              <a:ea typeface="Calibri"/>
              <a:cs typeface="Calibri"/>
              <a:sym typeface="Calibri"/>
            </a:endParaRPr>
          </a:p>
        </p:txBody>
      </p:sp>
      <p:sp>
        <p:nvSpPr>
          <p:cNvPr id="133" name="Google Shape;133;p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An instruction is a binary pattern designed inside a microprocessor to perform a specific function.</a:t>
            </a:r>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The entire group of instructions that a microprocessor supports is called </a:t>
            </a:r>
            <a:r>
              <a:rPr lang="en-IN" sz="3200" b="1" i="0" u="none" strike="noStrike" cap="none">
                <a:solidFill>
                  <a:schemeClr val="dk1"/>
                </a:solidFill>
                <a:latin typeface="Constantia"/>
                <a:ea typeface="Constantia"/>
                <a:cs typeface="Constantia"/>
                <a:sym typeface="Constantia"/>
              </a:rPr>
              <a:t>Instruction Set</a:t>
            </a:r>
            <a:r>
              <a:rPr lang="en-IN" sz="32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8086 has more than </a:t>
            </a:r>
            <a:r>
              <a:rPr lang="en-IN" sz="3200" b="1" i="0" u="none" strike="noStrike" cap="none">
                <a:solidFill>
                  <a:schemeClr val="dk1"/>
                </a:solidFill>
                <a:latin typeface="Constantia"/>
                <a:ea typeface="Constantia"/>
                <a:cs typeface="Constantia"/>
                <a:sym typeface="Constantia"/>
              </a:rPr>
              <a:t>20,000</a:t>
            </a:r>
            <a:r>
              <a:rPr lang="en-IN" sz="3200" b="0" i="0" u="none" strike="noStrike" cap="none">
                <a:solidFill>
                  <a:schemeClr val="dk1"/>
                </a:solidFill>
                <a:latin typeface="Constantia"/>
                <a:ea typeface="Constantia"/>
                <a:cs typeface="Constantia"/>
                <a:sym typeface="Constantia"/>
              </a:rPr>
              <a:t> instructions.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49" name="Google Shape;249;p20"/>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ADD Des, Src:</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adds a byte to byte or a word to word.</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CF, OF, PF, SF, ZF flags.</a:t>
            </a:r>
            <a:endParaRPr sz="2800" b="0" i="0" u="none" strike="noStrike" cap="none">
              <a:solidFill>
                <a:schemeClr val="dk1"/>
              </a:solidFill>
              <a:latin typeface="Constantia"/>
              <a:ea typeface="Constantia"/>
              <a:cs typeface="Constantia"/>
              <a:sym typeface="Constantia"/>
            </a:endParaRPr>
          </a:p>
        </p:txBody>
      </p:sp>
      <p:pic>
        <p:nvPicPr>
          <p:cNvPr id="250" name="Google Shape;250;p20"/>
          <p:cNvPicPr preferRelativeResize="0"/>
          <p:nvPr/>
        </p:nvPicPr>
        <p:blipFill rotWithShape="1">
          <a:blip r:embed="rId3">
            <a:alphaModFix/>
          </a:blip>
          <a:srcRect/>
          <a:stretch/>
        </p:blipFill>
        <p:spPr>
          <a:xfrm>
            <a:off x="500034" y="3714752"/>
            <a:ext cx="8286750" cy="242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56" name="Google Shape;256;p21"/>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ADC Des, Src:</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adds the two operands with CF.</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CF, OF, PF, SF, ZF flags.</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E.g.:</a:t>
            </a:r>
            <a:endParaRPr/>
          </a:p>
          <a:p>
            <a:pPr marL="914400" marR="0" lvl="2" indent="-246062" algn="l" rtl="0">
              <a:lnSpc>
                <a:spcPct val="10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ADC AL, 74H</a:t>
            </a:r>
            <a:endParaRPr/>
          </a:p>
          <a:p>
            <a:pPr marL="914400" marR="0" lvl="2" indent="-246062" algn="l" rtl="0">
              <a:lnSpc>
                <a:spcPct val="10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ADC DX, AX</a:t>
            </a:r>
            <a:endParaRPr/>
          </a:p>
          <a:p>
            <a:pPr marL="914400" marR="0" lvl="2" indent="-246062" algn="l" rtl="0">
              <a:lnSpc>
                <a:spcPct val="10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ADC AX, [BX]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62" name="Google Shape;262;p2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SUB Des, Src:</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It subtracts a byte from byte or a word from word.</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It effects AF, CF, OF, PF, SF, ZF flags.</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For subtraction, CF acts as borrow flag.</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E.g.:</a:t>
            </a:r>
            <a:endParaRPr/>
          </a:p>
          <a:p>
            <a:pPr marL="914400" marR="0" lvl="2" indent="-246062" algn="l" rtl="0">
              <a:lnSpc>
                <a:spcPct val="90000"/>
              </a:lnSpc>
              <a:spcBef>
                <a:spcPts val="1640"/>
              </a:spcBef>
              <a:spcAft>
                <a:spcPts val="0"/>
              </a:spcAft>
              <a:buClr>
                <a:schemeClr val="accent2"/>
              </a:buClr>
              <a:buSzPts val="1540"/>
              <a:buFont typeface="Noto Sans Symbols"/>
              <a:buChar char="⚫"/>
            </a:pPr>
            <a:r>
              <a:rPr lang="en-IN" sz="2200" b="0" i="0" u="none" strike="noStrike" cap="none">
                <a:solidFill>
                  <a:schemeClr val="dk1"/>
                </a:solidFill>
                <a:latin typeface="Constantia"/>
                <a:ea typeface="Constantia"/>
                <a:cs typeface="Constantia"/>
                <a:sym typeface="Constantia"/>
              </a:rPr>
              <a:t>SUB AL, 74H</a:t>
            </a:r>
            <a:endParaRPr/>
          </a:p>
          <a:p>
            <a:pPr marL="914400" marR="0" lvl="2" indent="-246062" algn="l" rtl="0">
              <a:lnSpc>
                <a:spcPct val="90000"/>
              </a:lnSpc>
              <a:spcBef>
                <a:spcPts val="1640"/>
              </a:spcBef>
              <a:spcAft>
                <a:spcPts val="0"/>
              </a:spcAft>
              <a:buClr>
                <a:schemeClr val="accent2"/>
              </a:buClr>
              <a:buSzPts val="1540"/>
              <a:buFont typeface="Noto Sans Symbols"/>
              <a:buChar char="⚫"/>
            </a:pPr>
            <a:r>
              <a:rPr lang="en-IN" sz="2200" b="0" i="0" u="none" strike="noStrike" cap="none">
                <a:solidFill>
                  <a:schemeClr val="dk1"/>
                </a:solidFill>
                <a:latin typeface="Constantia"/>
                <a:ea typeface="Constantia"/>
                <a:cs typeface="Constantia"/>
                <a:sym typeface="Constantia"/>
              </a:rPr>
              <a:t>SUB DX, AX</a:t>
            </a:r>
            <a:endParaRPr/>
          </a:p>
          <a:p>
            <a:pPr marL="914400" marR="0" lvl="2" indent="-246062" algn="l" rtl="0">
              <a:lnSpc>
                <a:spcPct val="90000"/>
              </a:lnSpc>
              <a:spcBef>
                <a:spcPts val="1640"/>
              </a:spcBef>
              <a:spcAft>
                <a:spcPts val="0"/>
              </a:spcAft>
              <a:buClr>
                <a:schemeClr val="accent2"/>
              </a:buClr>
              <a:buSzPts val="1540"/>
              <a:buFont typeface="Noto Sans Symbols"/>
              <a:buChar char="⚫"/>
            </a:pPr>
            <a:r>
              <a:rPr lang="en-IN" sz="2200" b="0" i="0" u="none" strike="noStrike" cap="none">
                <a:solidFill>
                  <a:schemeClr val="dk1"/>
                </a:solidFill>
                <a:latin typeface="Constantia"/>
                <a:ea typeface="Constantia"/>
                <a:cs typeface="Constantia"/>
                <a:sym typeface="Constantia"/>
              </a:rPr>
              <a:t>SUB AX, [BX]</a:t>
            </a:r>
            <a:endParaRPr/>
          </a:p>
          <a:p>
            <a:pPr marL="273050" marR="0" lvl="0" indent="-140335" algn="l" rtl="0">
              <a:lnSpc>
                <a:spcPct val="90000"/>
              </a:lnSpc>
              <a:spcBef>
                <a:spcPts val="1640"/>
              </a:spcBef>
              <a:spcAft>
                <a:spcPts val="0"/>
              </a:spcAft>
              <a:buClr>
                <a:srgbClr val="E7BC29"/>
              </a:buClr>
              <a:buSzPts val="2090"/>
              <a:buFont typeface="Noto Sans Symbols"/>
              <a:buNone/>
            </a:pPr>
            <a:endParaRPr sz="22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68" name="Google Shape;268;p23"/>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SBB Des, Src:</a:t>
            </a:r>
            <a:endParaRPr/>
          </a:p>
          <a:p>
            <a:pPr marL="639763" marR="0" lvl="1" indent="-246062" algn="l" rtl="0">
              <a:lnSpc>
                <a:spcPct val="9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subtracts the two operands and also the borrow from the result.</a:t>
            </a:r>
            <a:endParaRPr/>
          </a:p>
          <a:p>
            <a:pPr marL="639763" marR="0" lvl="1" indent="-246062" algn="l" rtl="0">
              <a:lnSpc>
                <a:spcPct val="9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CF, OF, PF, SF, ZF flags.</a:t>
            </a:r>
            <a:endParaRPr/>
          </a:p>
          <a:p>
            <a:pPr marL="639763" marR="0" lvl="1" indent="-246062" algn="l" rtl="0">
              <a:lnSpc>
                <a:spcPct val="9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E.g.:</a:t>
            </a:r>
            <a:endParaRPr/>
          </a:p>
          <a:p>
            <a:pPr marL="914400" marR="0" lvl="2" indent="-246062" algn="l" rtl="0">
              <a:lnSpc>
                <a:spcPct val="9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SBB AL, 74H</a:t>
            </a:r>
            <a:endParaRPr/>
          </a:p>
          <a:p>
            <a:pPr marL="914400" marR="0" lvl="2" indent="-246062" algn="l" rtl="0">
              <a:lnSpc>
                <a:spcPct val="9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SBB DX, AX</a:t>
            </a:r>
            <a:endParaRPr/>
          </a:p>
          <a:p>
            <a:pPr marL="914400" marR="0" lvl="2" indent="-246062" algn="l" rtl="0">
              <a:lnSpc>
                <a:spcPct val="9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SBB AX, [BX]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idx="4294967295"/>
          </p:nvPr>
        </p:nvSpPr>
        <p:spPr>
          <a:xfrm>
            <a:off x="500034"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74" name="Google Shape;274;p24"/>
          <p:cNvSpPr txBox="1">
            <a:spLocks noGrp="1"/>
          </p:cNvSpPr>
          <p:nvPr>
            <p:ph type="body" idx="4294967295"/>
          </p:nvPr>
        </p:nvSpPr>
        <p:spPr>
          <a:xfrm>
            <a:off x="428596" y="100010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INC Src:</a:t>
            </a:r>
            <a:endParaRPr/>
          </a:p>
          <a:p>
            <a:pPr marL="639762" marR="0" lvl="1" indent="-246061" algn="just" rtl="0">
              <a:lnSpc>
                <a:spcPct val="100000"/>
              </a:lnSpc>
              <a:spcBef>
                <a:spcPts val="12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increments the byte or word by one.</a:t>
            </a:r>
            <a:endParaRPr/>
          </a:p>
          <a:p>
            <a:pPr marL="639762" marR="0" lvl="1" indent="-246061" algn="just" rtl="0">
              <a:lnSpc>
                <a:spcPct val="100000"/>
              </a:lnSpc>
              <a:spcBef>
                <a:spcPts val="6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The operand can be a register or memory location.</a:t>
            </a:r>
            <a:endParaRPr/>
          </a:p>
          <a:p>
            <a:pPr marL="639762" marR="0" lvl="1" indent="-246061" algn="just" rtl="0">
              <a:lnSpc>
                <a:spcPct val="100000"/>
              </a:lnSpc>
              <a:spcBef>
                <a:spcPts val="6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OF, PF, SF, ZF flags.</a:t>
            </a:r>
            <a:endParaRPr/>
          </a:p>
          <a:p>
            <a:pPr marL="639762" marR="0" lvl="1" indent="-246061" algn="just" rtl="0">
              <a:lnSpc>
                <a:spcPct val="100000"/>
              </a:lnSpc>
              <a:spcBef>
                <a:spcPts val="6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CF is not effected.</a:t>
            </a:r>
            <a:endParaRPr sz="2800" b="0" i="0" u="none" strike="noStrike" cap="none">
              <a:solidFill>
                <a:schemeClr val="dk1"/>
              </a:solidFill>
              <a:latin typeface="Constantia"/>
              <a:ea typeface="Constantia"/>
              <a:cs typeface="Constantia"/>
              <a:sym typeface="Constantia"/>
            </a:endParaRPr>
          </a:p>
        </p:txBody>
      </p:sp>
      <p:pic>
        <p:nvPicPr>
          <p:cNvPr id="275" name="Google Shape;275;p24"/>
          <p:cNvPicPr preferRelativeResize="0"/>
          <p:nvPr/>
        </p:nvPicPr>
        <p:blipFill rotWithShape="1">
          <a:blip r:embed="rId3">
            <a:alphaModFix/>
          </a:blip>
          <a:srcRect/>
          <a:stretch/>
        </p:blipFill>
        <p:spPr>
          <a:xfrm>
            <a:off x="428596" y="4071942"/>
            <a:ext cx="8315325" cy="2466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81" name="Google Shape;281;p2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DEC Src:</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decrements the byte or word by one.</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The operand can be a register or memory location.</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OF, PF, SF, ZF flags.</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CF is not effected.</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E.g.: DEC AX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87" name="Google Shape;287;p26"/>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80000"/>
              </a:lnSpc>
              <a:spcBef>
                <a:spcPts val="0"/>
              </a:spcBef>
              <a:spcAft>
                <a:spcPts val="0"/>
              </a:spcAft>
              <a:buClr>
                <a:srgbClr val="E7BC29"/>
              </a:buClr>
              <a:buSzPts val="2185"/>
              <a:buFont typeface="Noto Sans Symbols"/>
              <a:buChar char="⚫"/>
            </a:pPr>
            <a:r>
              <a:rPr lang="en-IN" sz="2300" b="1" i="0" u="none" strike="noStrike" cap="none" dirty="0">
                <a:solidFill>
                  <a:schemeClr val="dk1"/>
                </a:solidFill>
                <a:latin typeface="Constantia"/>
                <a:ea typeface="Constantia"/>
                <a:cs typeface="Constantia"/>
                <a:sym typeface="Constantia"/>
              </a:rPr>
              <a:t>MUL </a:t>
            </a:r>
            <a:r>
              <a:rPr lang="en-IN" sz="2300" b="1" i="0" u="none" strike="noStrike" cap="none" dirty="0" err="1">
                <a:solidFill>
                  <a:schemeClr val="dk1"/>
                </a:solidFill>
                <a:latin typeface="Constantia"/>
                <a:ea typeface="Constantia"/>
                <a:cs typeface="Constantia"/>
                <a:sym typeface="Constantia"/>
              </a:rPr>
              <a:t>Src</a:t>
            </a:r>
            <a:r>
              <a:rPr lang="en-IN" sz="2300" b="1" i="0" u="none" strike="noStrike" cap="none" dirty="0">
                <a:solidFill>
                  <a:schemeClr val="dk1"/>
                </a:solidFill>
                <a:latin typeface="Constantia"/>
                <a:ea typeface="Constantia"/>
                <a:cs typeface="Constantia"/>
                <a:sym typeface="Constantia"/>
              </a:rPr>
              <a:t>:</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a:solidFill>
                  <a:schemeClr val="dk1"/>
                </a:solidFill>
                <a:latin typeface="Constantia"/>
                <a:ea typeface="Constantia"/>
                <a:cs typeface="Constantia"/>
                <a:sym typeface="Constantia"/>
              </a:rPr>
              <a:t>It is an unsigned multiplication instruction.</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a:solidFill>
                  <a:schemeClr val="dk1"/>
                </a:solidFill>
                <a:latin typeface="Constantia"/>
                <a:ea typeface="Constantia"/>
                <a:cs typeface="Constantia"/>
                <a:sym typeface="Constantia"/>
              </a:rPr>
              <a:t>It multiplies two bytes to produce a word or two words to produce a double word.</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a:solidFill>
                  <a:schemeClr val="dk1"/>
                </a:solidFill>
                <a:latin typeface="Constantia"/>
                <a:ea typeface="Constantia"/>
                <a:cs typeface="Constantia"/>
                <a:sym typeface="Constantia"/>
              </a:rPr>
              <a:t>AX = AL * </a:t>
            </a:r>
            <a:r>
              <a:rPr lang="en-IN" sz="2200" b="0" i="0" u="none" strike="noStrike" cap="none" dirty="0" err="1">
                <a:solidFill>
                  <a:schemeClr val="dk1"/>
                </a:solidFill>
                <a:latin typeface="Constantia"/>
                <a:ea typeface="Constantia"/>
                <a:cs typeface="Constantia"/>
                <a:sym typeface="Constantia"/>
              </a:rPr>
              <a:t>Src</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a:solidFill>
                  <a:schemeClr val="dk1"/>
                </a:solidFill>
                <a:latin typeface="Constantia"/>
                <a:ea typeface="Constantia"/>
                <a:cs typeface="Constantia"/>
                <a:sym typeface="Constantia"/>
              </a:rPr>
              <a:t>DX : AX = AX * </a:t>
            </a:r>
            <a:r>
              <a:rPr lang="en-IN" sz="2200" b="0" i="0" u="none" strike="noStrike" cap="none" dirty="0" err="1">
                <a:solidFill>
                  <a:schemeClr val="dk1"/>
                </a:solidFill>
                <a:latin typeface="Constantia"/>
                <a:ea typeface="Constantia"/>
                <a:cs typeface="Constantia"/>
                <a:sym typeface="Constantia"/>
              </a:rPr>
              <a:t>Src</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a:solidFill>
                  <a:schemeClr val="dk1"/>
                </a:solidFill>
                <a:latin typeface="Constantia"/>
                <a:ea typeface="Constantia"/>
                <a:cs typeface="Constantia"/>
                <a:sym typeface="Constantia"/>
              </a:rPr>
              <a:t>This instruction assumes one of the operand in AL or AX.</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err="1">
                <a:solidFill>
                  <a:schemeClr val="dk1"/>
                </a:solidFill>
                <a:latin typeface="Constantia"/>
                <a:ea typeface="Constantia"/>
                <a:cs typeface="Constantia"/>
                <a:sym typeface="Constantia"/>
              </a:rPr>
              <a:t>Src</a:t>
            </a:r>
            <a:r>
              <a:rPr lang="en-IN" sz="2200" b="0" i="0" u="none" strike="noStrike" cap="none" dirty="0">
                <a:solidFill>
                  <a:schemeClr val="dk1"/>
                </a:solidFill>
                <a:latin typeface="Constantia"/>
                <a:ea typeface="Constantia"/>
                <a:cs typeface="Constantia"/>
                <a:sym typeface="Constantia"/>
              </a:rPr>
              <a:t> can be a register or memory location.</a:t>
            </a:r>
            <a:endParaRPr dirty="0"/>
          </a:p>
          <a:p>
            <a:pPr marL="273050" marR="0" lvl="0" indent="-273050" algn="l" rtl="0">
              <a:lnSpc>
                <a:spcPct val="80000"/>
              </a:lnSpc>
              <a:spcBef>
                <a:spcPts val="1660"/>
              </a:spcBef>
              <a:spcAft>
                <a:spcPts val="0"/>
              </a:spcAft>
              <a:buClr>
                <a:srgbClr val="E7BC29"/>
              </a:buClr>
              <a:buSzPts val="2185"/>
              <a:buFont typeface="Noto Sans Symbols"/>
              <a:buChar char="⚫"/>
            </a:pPr>
            <a:r>
              <a:rPr lang="en-IN" sz="2300" b="1" i="0" u="none" strike="noStrike" cap="none" dirty="0">
                <a:solidFill>
                  <a:schemeClr val="dk1"/>
                </a:solidFill>
                <a:latin typeface="Constantia"/>
                <a:ea typeface="Constantia"/>
                <a:cs typeface="Constantia"/>
                <a:sym typeface="Constantia"/>
              </a:rPr>
              <a:t>IMUL </a:t>
            </a:r>
            <a:r>
              <a:rPr lang="en-IN" sz="2300" b="1" i="0" u="none" strike="noStrike" cap="none" dirty="0" err="1">
                <a:solidFill>
                  <a:schemeClr val="dk1"/>
                </a:solidFill>
                <a:latin typeface="Constantia"/>
                <a:ea typeface="Constantia"/>
                <a:cs typeface="Constantia"/>
                <a:sym typeface="Constantia"/>
              </a:rPr>
              <a:t>Src</a:t>
            </a:r>
            <a:r>
              <a:rPr lang="en-IN" sz="2300" b="1" i="0" u="none" strike="noStrike" cap="none" dirty="0">
                <a:solidFill>
                  <a:schemeClr val="dk1"/>
                </a:solidFill>
                <a:latin typeface="Constantia"/>
                <a:ea typeface="Constantia"/>
                <a:cs typeface="Constantia"/>
                <a:sym typeface="Constantia"/>
              </a:rPr>
              <a:t>:</a:t>
            </a:r>
            <a:endParaRPr dirty="0"/>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dirty="0">
                <a:solidFill>
                  <a:schemeClr val="dk1"/>
                </a:solidFill>
                <a:latin typeface="Constantia"/>
                <a:ea typeface="Constantia"/>
                <a:cs typeface="Constantia"/>
                <a:sym typeface="Constantia"/>
              </a:rPr>
              <a:t>It is a signed multiplication instruction.</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93" name="Google Shape;293;p27"/>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MUL – 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This instruction multiplies an </a:t>
            </a:r>
            <a:r>
              <a:rPr lang="en-IN" sz="2400" b="0" i="1" u="none" strike="noStrike" cap="none">
                <a:solidFill>
                  <a:schemeClr val="dk1"/>
                </a:solidFill>
                <a:latin typeface="Constantia"/>
                <a:ea typeface="Constantia"/>
                <a:cs typeface="Constantia"/>
                <a:sym typeface="Constantia"/>
              </a:rPr>
              <a:t>unsigned byte in some source with an unsigned byte in AL register or an unsigned word in some source with an unsigned word in AX register.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The source can be a register or a memory location. When a byte is </a:t>
            </a:r>
            <a:r>
              <a:rPr lang="en-IN" sz="2400" b="1" i="1" u="none" strike="noStrike" cap="none">
                <a:solidFill>
                  <a:schemeClr val="dk1"/>
                </a:solidFill>
                <a:latin typeface="Constantia"/>
                <a:ea typeface="Constantia"/>
                <a:cs typeface="Constantia"/>
                <a:sym typeface="Constantia"/>
              </a:rPr>
              <a:t>multiplied by the content of AL, the result (product) is put in AX.</a:t>
            </a:r>
            <a:r>
              <a:rPr lang="en-IN" sz="2400" b="0" i="1" u="none" strike="noStrike" cap="none">
                <a:solidFill>
                  <a:schemeClr val="dk1"/>
                </a:solidFill>
                <a:latin typeface="Constantia"/>
                <a:ea typeface="Constantia"/>
                <a:cs typeface="Constantia"/>
                <a:sym typeface="Constantia"/>
              </a:rPr>
              <a:t> When a </a:t>
            </a:r>
            <a:r>
              <a:rPr lang="en-IN" sz="2400" b="1" i="1" u="none" strike="noStrike" cap="none">
                <a:solidFill>
                  <a:schemeClr val="dk1"/>
                </a:solidFill>
                <a:latin typeface="Constantia"/>
                <a:ea typeface="Constantia"/>
                <a:cs typeface="Constantia"/>
                <a:sym typeface="Constantia"/>
              </a:rPr>
              <a:t>word is multiplied by the content of AX, the result is put in DX and AX registers</a:t>
            </a:r>
            <a:r>
              <a:rPr lang="en-IN" sz="2400" b="0" i="1"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 If the </a:t>
            </a:r>
            <a:r>
              <a:rPr lang="en-IN" sz="2400" b="1" i="1" u="none" strike="noStrike" cap="none">
                <a:solidFill>
                  <a:schemeClr val="dk1"/>
                </a:solidFill>
                <a:latin typeface="Constantia"/>
                <a:ea typeface="Constantia"/>
                <a:cs typeface="Constantia"/>
                <a:sym typeface="Constantia"/>
              </a:rPr>
              <a:t>most significant byte of a 16-bit result or the most significant word of a 32-bit result is 0</a:t>
            </a:r>
            <a:r>
              <a:rPr lang="en-IN" sz="2400" b="0" i="1" u="none" strike="noStrike" cap="none">
                <a:solidFill>
                  <a:schemeClr val="dk1"/>
                </a:solidFill>
                <a:latin typeface="Constantia"/>
                <a:ea typeface="Constantia"/>
                <a:cs typeface="Constantia"/>
                <a:sym typeface="Constantia"/>
              </a:rPr>
              <a:t>, CF and OF will both be 0’s. AF, PF, SF and ZF are undefined after a MUL instruction. </a:t>
            </a:r>
            <a:endParaRPr sz="2300" b="1"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99" name="Google Shape;299;p28"/>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MUL – 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If you want to </a:t>
            </a:r>
            <a:r>
              <a:rPr lang="en-IN" sz="2400" b="1" i="0" u="none" strike="noStrike" cap="none">
                <a:solidFill>
                  <a:schemeClr val="dk1"/>
                </a:solidFill>
                <a:latin typeface="Constantia"/>
                <a:ea typeface="Constantia"/>
                <a:cs typeface="Constantia"/>
                <a:sym typeface="Constantia"/>
              </a:rPr>
              <a:t>multiply a byte with a word</a:t>
            </a:r>
            <a:r>
              <a:rPr lang="en-IN" sz="2400" b="0" i="0" u="none" strike="noStrike" cap="none">
                <a:solidFill>
                  <a:schemeClr val="dk1"/>
                </a:solidFill>
                <a:latin typeface="Constantia"/>
                <a:ea typeface="Constantia"/>
                <a:cs typeface="Constantia"/>
                <a:sym typeface="Constantia"/>
              </a:rPr>
              <a:t>, you must first move the byte to a word location such as an extended register and </a:t>
            </a:r>
            <a:r>
              <a:rPr lang="en-IN" sz="2400" b="1" i="0" u="none" strike="noStrike" cap="none">
                <a:solidFill>
                  <a:schemeClr val="dk1"/>
                </a:solidFill>
                <a:latin typeface="Constantia"/>
                <a:ea typeface="Constantia"/>
                <a:cs typeface="Constantia"/>
                <a:sym typeface="Constantia"/>
              </a:rPr>
              <a:t>fill the upper byte of the word with all 0’s</a:t>
            </a:r>
            <a:r>
              <a:rPr lang="en-IN" sz="24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 You </a:t>
            </a:r>
            <a:r>
              <a:rPr lang="en-IN" sz="2400" b="1" i="0" u="none" strike="noStrike" cap="none">
                <a:solidFill>
                  <a:schemeClr val="dk1"/>
                </a:solidFill>
                <a:latin typeface="Constantia"/>
                <a:ea typeface="Constantia"/>
                <a:cs typeface="Constantia"/>
                <a:sym typeface="Constantia"/>
              </a:rPr>
              <a:t>cannot use the CBW instruction</a:t>
            </a:r>
            <a:r>
              <a:rPr lang="en-IN" sz="2400" b="0" i="0" u="none" strike="noStrike" cap="none">
                <a:solidFill>
                  <a:schemeClr val="dk1"/>
                </a:solidFill>
                <a:latin typeface="Constantia"/>
                <a:ea typeface="Constantia"/>
                <a:cs typeface="Constantia"/>
                <a:sym typeface="Constantia"/>
              </a:rPr>
              <a:t> for this, because the CBW instruction fills the upper byte with copies of the most significant bit of the lower byte. </a:t>
            </a:r>
            <a:endParaRPr sz="2300" b="1" i="0" u="none" strike="noStrike" cap="none">
              <a:solidFill>
                <a:schemeClr val="dk1"/>
              </a:solidFill>
              <a:latin typeface="Constantia"/>
              <a:ea typeface="Constantia"/>
              <a:cs typeface="Constantia"/>
              <a:sym typeface="Constantia"/>
            </a:endParaRPr>
          </a:p>
        </p:txBody>
      </p:sp>
      <p:pic>
        <p:nvPicPr>
          <p:cNvPr id="300" name="Google Shape;300;p28"/>
          <p:cNvPicPr preferRelativeResize="0"/>
          <p:nvPr/>
        </p:nvPicPr>
        <p:blipFill rotWithShape="1">
          <a:blip r:embed="rId3">
            <a:alphaModFix/>
          </a:blip>
          <a:srcRect/>
          <a:stretch/>
        </p:blipFill>
        <p:spPr>
          <a:xfrm>
            <a:off x="214282" y="3929066"/>
            <a:ext cx="8715436" cy="2390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06" name="Google Shape;306;p29"/>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IMUL – IMUL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multiplies a </a:t>
            </a:r>
            <a:r>
              <a:rPr lang="en-IN" sz="2400" b="0" i="1" u="none" strike="noStrike" cap="none">
                <a:solidFill>
                  <a:schemeClr val="dk1"/>
                </a:solidFill>
                <a:latin typeface="Constantia"/>
                <a:ea typeface="Constantia"/>
                <a:cs typeface="Constantia"/>
                <a:sym typeface="Constantia"/>
              </a:rPr>
              <a:t>signed byte from source with a signed byte in AL or a signed word from some source with a signed word in AX.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If the magnitude of the product does not require all the bits of the destination, the </a:t>
            </a:r>
            <a:r>
              <a:rPr lang="en-IN" sz="2400" b="1" i="1" u="none" strike="noStrike" cap="none">
                <a:solidFill>
                  <a:schemeClr val="dk1"/>
                </a:solidFill>
                <a:latin typeface="Constantia"/>
                <a:ea typeface="Constantia"/>
                <a:cs typeface="Constantia"/>
                <a:sym typeface="Constantia"/>
              </a:rPr>
              <a:t>unused byte / word will be filled with copies of the sign bit</a:t>
            </a:r>
            <a:r>
              <a:rPr lang="en-IN" sz="2400" b="0" i="1" u="none" strike="noStrike" cap="none">
                <a:solidFill>
                  <a:schemeClr val="dk1"/>
                </a:solidFill>
                <a:latin typeface="Constantia"/>
                <a:ea typeface="Constantia"/>
                <a:cs typeface="Constantia"/>
                <a:sym typeface="Constantia"/>
              </a:rPr>
              <a:t>.</a:t>
            </a:r>
            <a:endParaRPr/>
          </a:p>
          <a:p>
            <a:pPr marL="273050" marR="0" lvl="0" indent="-128270" algn="just" rtl="0">
              <a:lnSpc>
                <a:spcPct val="100000"/>
              </a:lnSpc>
              <a:spcBef>
                <a:spcPts val="480"/>
              </a:spcBef>
              <a:spcAft>
                <a:spcPts val="0"/>
              </a:spcAft>
              <a:buClr>
                <a:srgbClr val="E7BC29"/>
              </a:buClr>
              <a:buSzPts val="2280"/>
              <a:buFont typeface="Noto Sans Symbols"/>
              <a:buNone/>
            </a:pPr>
            <a:endParaRPr sz="2400" b="0" i="1"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 </a:t>
            </a:r>
            <a:r>
              <a:rPr lang="en-IN" sz="2400" b="1" i="1" u="none" strike="noStrike" cap="none">
                <a:solidFill>
                  <a:schemeClr val="dk1"/>
                </a:solidFill>
                <a:latin typeface="Constantia"/>
                <a:ea typeface="Constantia"/>
                <a:cs typeface="Constantia"/>
                <a:sym typeface="Constantia"/>
              </a:rPr>
              <a:t>CF,OF --???:-</a:t>
            </a:r>
            <a:r>
              <a:rPr lang="en-IN" sz="2400" b="0" i="1" u="none" strike="noStrike" cap="none">
                <a:solidFill>
                  <a:schemeClr val="dk1"/>
                </a:solidFill>
                <a:latin typeface="Constantia"/>
                <a:ea typeface="Constantia"/>
                <a:cs typeface="Constantia"/>
                <a:sym typeface="Constantia"/>
              </a:rPr>
              <a:t> If the upper byte of a 16-bit result or the upper word of a 32-bit result contains only copies of the sign bit (all 0’s or all 1’s), then CF and the OF will both be 0;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If it contains a part of the product, CF and OF will both be 1.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AF, PF, SF and ZF are undefined after IMUL.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Classification of Instruction Set</a:t>
            </a:r>
            <a:endParaRPr sz="5000" b="1" i="0" u="none" strike="noStrike" cap="none">
              <a:solidFill>
                <a:schemeClr val="dk2"/>
              </a:solidFill>
              <a:latin typeface="Calibri"/>
              <a:ea typeface="Calibri"/>
              <a:cs typeface="Calibri"/>
              <a:sym typeface="Calibri"/>
            </a:endParaRPr>
          </a:p>
        </p:txBody>
      </p:sp>
      <p:sp>
        <p:nvSpPr>
          <p:cNvPr id="139" name="Google Shape;139;p3"/>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Data Transfer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Arithmetic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Bit Manipulation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Program Execution Transfer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String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Processor Control Instructions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12" name="Google Shape;312;p30"/>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IMUL – IMUL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If you want to multiply a signed byte with a signed word, you must first move the byte into a word location and fill the upper byte of the word with copies of the sign bit. </a:t>
            </a:r>
            <a:endParaRPr/>
          </a:p>
          <a:p>
            <a:pPr marL="273050" marR="0" lvl="0" indent="-128270" algn="just" rtl="0">
              <a:lnSpc>
                <a:spcPct val="100000"/>
              </a:lnSpc>
              <a:spcBef>
                <a:spcPts val="480"/>
              </a:spcBef>
              <a:spcAft>
                <a:spcPts val="0"/>
              </a:spcAft>
              <a:buClr>
                <a:srgbClr val="E7BC29"/>
              </a:buClr>
              <a:buSzPts val="2280"/>
              <a:buFont typeface="Noto Sans Symbols"/>
              <a:buNone/>
            </a:pPr>
            <a:endParaRPr sz="24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If you move the byte into AL, you can use the </a:t>
            </a:r>
            <a:r>
              <a:rPr lang="en-IN" sz="2400" b="1" i="0" u="none" strike="noStrike" cap="none">
                <a:solidFill>
                  <a:schemeClr val="dk1"/>
                </a:solidFill>
                <a:latin typeface="Constantia"/>
                <a:ea typeface="Constantia"/>
                <a:cs typeface="Constantia"/>
                <a:sym typeface="Constantia"/>
              </a:rPr>
              <a:t>CBW</a:t>
            </a:r>
            <a:r>
              <a:rPr lang="en-IN" sz="2400" b="0" i="0" u="none" strike="noStrike" cap="none">
                <a:solidFill>
                  <a:schemeClr val="dk1"/>
                </a:solidFill>
                <a:latin typeface="Constantia"/>
                <a:ea typeface="Constantia"/>
                <a:cs typeface="Constantia"/>
                <a:sym typeface="Constantia"/>
              </a:rPr>
              <a:t> instruction to do this. </a:t>
            </a:r>
            <a:endParaRPr sz="2300" b="1"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18" name="Google Shape;318;p31"/>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Src:</a:t>
            </a:r>
            <a:endParaRPr/>
          </a:p>
          <a:p>
            <a:pPr marL="639763" marR="0" lvl="1" indent="-246062" algn="l"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is an unsigned division instruction.</a:t>
            </a:r>
            <a:endParaRPr/>
          </a:p>
          <a:p>
            <a:pPr marL="639763" marR="0" lvl="1" indent="-246062" algn="l"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To divide an </a:t>
            </a:r>
            <a:r>
              <a:rPr lang="en-IN" sz="2000" b="0" i="1" u="none" strike="noStrike" cap="none">
                <a:solidFill>
                  <a:schemeClr val="dk1"/>
                </a:solidFill>
                <a:latin typeface="Constantia"/>
                <a:ea typeface="Constantia"/>
                <a:cs typeface="Constantia"/>
                <a:sym typeface="Constantia"/>
              </a:rPr>
              <a:t>unsigned word by a byte or to divide an unsigned double word (32 bits) by a word. </a:t>
            </a:r>
            <a:r>
              <a:rPr lang="en-IN" sz="2000" b="0" i="0" u="none" strike="noStrike" cap="none">
                <a:solidFill>
                  <a:schemeClr val="dk1"/>
                </a:solidFill>
                <a:latin typeface="Constantia"/>
                <a:ea typeface="Constantia"/>
                <a:cs typeface="Constantia"/>
                <a:sym typeface="Constantia"/>
              </a:rPr>
              <a:t>The operand is stored in AX, divisor is Src and the result is stored as:</a:t>
            </a:r>
            <a:endParaRPr/>
          </a:p>
          <a:p>
            <a:pPr marL="914400" marR="0" lvl="2" indent="-246062" algn="l" rtl="0">
              <a:lnSpc>
                <a:spcPct val="9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AH = remainder	AL = quotient</a:t>
            </a:r>
            <a:endParaRPr/>
          </a:p>
        </p:txBody>
      </p:sp>
      <p:pic>
        <p:nvPicPr>
          <p:cNvPr id="319" name="Google Shape;319;p31"/>
          <p:cNvPicPr preferRelativeResize="0"/>
          <p:nvPr/>
        </p:nvPicPr>
        <p:blipFill rotWithShape="1">
          <a:blip r:embed="rId3">
            <a:alphaModFix/>
          </a:blip>
          <a:srcRect/>
          <a:stretch/>
        </p:blipFill>
        <p:spPr>
          <a:xfrm>
            <a:off x="714348" y="3429000"/>
            <a:ext cx="6457950" cy="2171700"/>
          </a:xfrm>
          <a:prstGeom prst="rect">
            <a:avLst/>
          </a:prstGeom>
          <a:noFill/>
          <a:ln>
            <a:noFill/>
          </a:ln>
        </p:spPr>
      </p:pic>
      <p:pic>
        <p:nvPicPr>
          <p:cNvPr id="320" name="Google Shape;320;p31"/>
          <p:cNvPicPr preferRelativeResize="0"/>
          <p:nvPr/>
        </p:nvPicPr>
        <p:blipFill rotWithShape="1">
          <a:blip r:embed="rId4">
            <a:alphaModFix/>
          </a:blip>
          <a:srcRect/>
          <a:stretch/>
        </p:blipFill>
        <p:spPr>
          <a:xfrm>
            <a:off x="104775" y="5572140"/>
            <a:ext cx="9039225" cy="1057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26" name="Google Shape;326;p32"/>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 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1" u="none" strike="noStrike" cap="none">
                <a:solidFill>
                  <a:schemeClr val="dk1"/>
                </a:solidFill>
                <a:latin typeface="Constantia"/>
                <a:ea typeface="Constantia"/>
                <a:cs typeface="Constantia"/>
                <a:sym typeface="Constantia"/>
              </a:rPr>
              <a:t>When a word is divided by a byte, the word must be in the AX register. The divisor can be in a register or a memory location.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1" u="none" strike="noStrike" cap="none">
                <a:solidFill>
                  <a:schemeClr val="dk1"/>
                </a:solidFill>
                <a:latin typeface="Constantia"/>
                <a:ea typeface="Constantia"/>
                <a:cs typeface="Constantia"/>
                <a:sym typeface="Constantia"/>
              </a:rPr>
              <a:t>When a double word is divided by a word, the most significant word of the double word must be in DX, and the least significant word of the double word must be in AX. After the division, AX will contain the 16-bit quotient and DX will contain the 16-bit remainder. </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32" name="Google Shape;332;p33"/>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 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1" u="none" strike="noStrike" cap="none">
                <a:solidFill>
                  <a:schemeClr val="dk1"/>
                </a:solidFill>
                <a:latin typeface="Constantia"/>
                <a:ea typeface="Constantia"/>
                <a:cs typeface="Constantia"/>
                <a:sym typeface="Constantia"/>
              </a:rPr>
              <a:t>If an attempt is made to divide by 0 or if the quotient is too large to fit in the destination (greater than FFH / FFFFH), the 8086 will generate a type 0 interrupt. All flags are undefined after a DIV instruction.</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38" name="Google Shape;338;p34"/>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 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If you want to divide a byte by a byte, you must first put the dividend byte in AL and fill AH with all 0’s.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Likewise, if you want to divide a word by another word, then put the dividend word in AX and fill DX with all 0’s. </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44" name="Google Shape;344;p35"/>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This instruction is used to divide a </a:t>
            </a:r>
            <a:r>
              <a:rPr lang="en-IN" sz="2800" b="1" i="1" u="none" strike="noStrike" cap="none">
                <a:solidFill>
                  <a:schemeClr val="dk1"/>
                </a:solidFill>
                <a:latin typeface="Constantia"/>
                <a:ea typeface="Constantia"/>
                <a:cs typeface="Constantia"/>
                <a:sym typeface="Constantia"/>
              </a:rPr>
              <a:t>signed word by a signed byte</a:t>
            </a:r>
            <a:r>
              <a:rPr lang="en-IN" sz="2800" b="0" i="1" u="none" strike="noStrike" cap="none">
                <a:solidFill>
                  <a:schemeClr val="dk1"/>
                </a:solidFill>
                <a:latin typeface="Constantia"/>
                <a:ea typeface="Constantia"/>
                <a:cs typeface="Constantia"/>
                <a:sym typeface="Constantia"/>
              </a:rPr>
              <a:t>, or to divide a signed double word by a signed word.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When dividing a signed word by a signed byte, the </a:t>
            </a:r>
            <a:r>
              <a:rPr lang="en-IN" sz="2800" b="1" i="0" u="none" strike="noStrike" cap="none">
                <a:solidFill>
                  <a:schemeClr val="dk1"/>
                </a:solidFill>
                <a:latin typeface="Constantia"/>
                <a:ea typeface="Constantia"/>
                <a:cs typeface="Constantia"/>
                <a:sym typeface="Constantia"/>
              </a:rPr>
              <a:t>word must be in the AX register</a:t>
            </a:r>
            <a:r>
              <a:rPr lang="en-IN" sz="2800" b="0" i="0" u="none" strike="noStrike" cap="none">
                <a:solidFill>
                  <a:schemeClr val="dk1"/>
                </a:solidFill>
                <a:latin typeface="Constantia"/>
                <a:ea typeface="Constantia"/>
                <a:cs typeface="Constantia"/>
                <a:sym typeface="Constantia"/>
              </a:rPr>
              <a:t>. </a:t>
            </a:r>
            <a:endParaRPr/>
          </a:p>
          <a:p>
            <a:pPr marL="273050" marR="0" lvl="0" indent="-273050" algn="l" rtl="0">
              <a:lnSpc>
                <a:spcPct val="100000"/>
              </a:lnSpc>
              <a:spcBef>
                <a:spcPts val="4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50" name="Google Shape;350;p36"/>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When dividing a </a:t>
            </a:r>
            <a:r>
              <a:rPr lang="en-IN" sz="2800" b="1" i="0" u="none" strike="noStrike" cap="none">
                <a:solidFill>
                  <a:srgbClr val="FF0000"/>
                </a:solidFill>
                <a:latin typeface="Constantia"/>
                <a:ea typeface="Constantia"/>
                <a:cs typeface="Constantia"/>
                <a:sym typeface="Constantia"/>
              </a:rPr>
              <a:t>signed word by a signed byte</a:t>
            </a:r>
            <a:r>
              <a:rPr lang="en-IN" sz="2800" b="0" i="0" u="none" strike="noStrike" cap="none">
                <a:solidFill>
                  <a:schemeClr val="dk1"/>
                </a:solidFill>
                <a:latin typeface="Constantia"/>
                <a:ea typeface="Constantia"/>
                <a:cs typeface="Constantia"/>
                <a:sym typeface="Constantia"/>
              </a:rPr>
              <a:t>, the word must be in the AX register. The divisor can be in an 8-bit register or a memory location.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After the division, </a:t>
            </a:r>
            <a:r>
              <a:rPr lang="en-IN" sz="2800" b="1" i="0" u="none" strike="noStrike" cap="none">
                <a:solidFill>
                  <a:schemeClr val="dk1"/>
                </a:solidFill>
                <a:latin typeface="Constantia"/>
                <a:ea typeface="Constantia"/>
                <a:cs typeface="Constantia"/>
                <a:sym typeface="Constantia"/>
              </a:rPr>
              <a:t>AL will contain the signed quotient, and AH will contain the signed remainder.</a:t>
            </a:r>
            <a:r>
              <a:rPr lang="en-IN" sz="2800" b="0" i="0" u="none" strike="noStrike" cap="none">
                <a:solidFill>
                  <a:schemeClr val="dk1"/>
                </a:solidFill>
                <a:latin typeface="Constantia"/>
                <a:ea typeface="Constantia"/>
                <a:cs typeface="Constantia"/>
                <a:sym typeface="Constantia"/>
              </a:rPr>
              <a:t>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a:t>
            </a:r>
            <a:r>
              <a:rPr lang="en-IN" sz="2800" b="1" i="0" u="none" strike="noStrike" cap="none">
                <a:solidFill>
                  <a:schemeClr val="dk1"/>
                </a:solidFill>
                <a:latin typeface="Constantia"/>
                <a:ea typeface="Constantia"/>
                <a:cs typeface="Constantia"/>
                <a:sym typeface="Constantia"/>
              </a:rPr>
              <a:t>sign of the remainder</a:t>
            </a:r>
            <a:r>
              <a:rPr lang="en-IN" sz="2800" b="0" i="0" u="none" strike="noStrike" cap="none">
                <a:solidFill>
                  <a:schemeClr val="dk1"/>
                </a:solidFill>
                <a:latin typeface="Constantia"/>
                <a:ea typeface="Constantia"/>
                <a:cs typeface="Constantia"/>
                <a:sym typeface="Constantia"/>
              </a:rPr>
              <a:t> will be the same as the sign of the dividend. If an attempt is made to divide by 0, the quotient is greater than 127 (7FH) or less than –127 (81H), the 8086 will automatically generate a </a:t>
            </a:r>
            <a:r>
              <a:rPr lang="en-IN" sz="2800" b="1" i="0" u="none" strike="noStrike" cap="none">
                <a:solidFill>
                  <a:schemeClr val="dk1"/>
                </a:solidFill>
                <a:latin typeface="Constantia"/>
                <a:ea typeface="Constantia"/>
                <a:cs typeface="Constantia"/>
                <a:sym typeface="Constantia"/>
              </a:rPr>
              <a:t>type 0 interrupt. </a:t>
            </a:r>
            <a:endParaRPr/>
          </a:p>
          <a:p>
            <a:pPr marL="273050" marR="0" lvl="0" indent="-273050" algn="l" rtl="0">
              <a:lnSpc>
                <a:spcPct val="100000"/>
              </a:lnSpc>
              <a:spcBef>
                <a:spcPts val="4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56" name="Google Shape;356;p37"/>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If you want </a:t>
            </a:r>
            <a:r>
              <a:rPr lang="en-IN" sz="2800" b="1" i="1" u="none" strike="noStrike" cap="none">
                <a:solidFill>
                  <a:srgbClr val="FF0000"/>
                </a:solidFill>
                <a:latin typeface="Constantia"/>
                <a:ea typeface="Constantia"/>
                <a:cs typeface="Constantia"/>
                <a:sym typeface="Constantia"/>
              </a:rPr>
              <a:t>to divide a signed byte by a signed byte</a:t>
            </a:r>
            <a:r>
              <a:rPr lang="en-IN" sz="2800" b="0" i="0" u="none" strike="noStrike" cap="none">
                <a:solidFill>
                  <a:schemeClr val="dk1"/>
                </a:solidFill>
                <a:latin typeface="Constantia"/>
                <a:ea typeface="Constantia"/>
                <a:cs typeface="Constantia"/>
                <a:sym typeface="Constantia"/>
              </a:rPr>
              <a:t>, you must first put the dividend byte in AL and </a:t>
            </a:r>
            <a:r>
              <a:rPr lang="en-IN" sz="2800" b="1" i="0" u="none" strike="noStrike" cap="none">
                <a:solidFill>
                  <a:schemeClr val="dk1"/>
                </a:solidFill>
                <a:latin typeface="Constantia"/>
                <a:ea typeface="Constantia"/>
                <a:cs typeface="Constantia"/>
                <a:sym typeface="Constantia"/>
              </a:rPr>
              <a:t>sign-extend AL into AH</a:t>
            </a:r>
            <a:r>
              <a:rPr lang="en-IN" sz="2800" b="0" i="0" u="none" strike="noStrike" cap="none">
                <a:solidFill>
                  <a:schemeClr val="dk1"/>
                </a:solidFill>
                <a:latin typeface="Constantia"/>
                <a:ea typeface="Constantia"/>
                <a:cs typeface="Constantia"/>
                <a:sym typeface="Constantia"/>
              </a:rPr>
              <a:t>.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a:t>
            </a:r>
            <a:r>
              <a:rPr lang="en-IN" sz="2800" b="1" i="0" u="none" strike="noStrike" cap="none">
                <a:solidFill>
                  <a:schemeClr val="dk1"/>
                </a:solidFill>
                <a:latin typeface="Constantia"/>
                <a:ea typeface="Constantia"/>
                <a:cs typeface="Constantia"/>
                <a:sym typeface="Constantia"/>
              </a:rPr>
              <a:t>CBW instruction </a:t>
            </a:r>
            <a:r>
              <a:rPr lang="en-IN" sz="2800" b="0" i="0" u="none" strike="noStrike" cap="none">
                <a:solidFill>
                  <a:schemeClr val="dk1"/>
                </a:solidFill>
                <a:latin typeface="Constantia"/>
                <a:ea typeface="Constantia"/>
                <a:cs typeface="Constantia"/>
                <a:sym typeface="Constantia"/>
              </a:rPr>
              <a:t>can be used for this purpose.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Likewise, if you want to divide a signed word by a signed word, you must put the dividend word in AX and </a:t>
            </a:r>
            <a:r>
              <a:rPr lang="en-IN" sz="2800" b="1" i="0" u="none" strike="noStrike" cap="none">
                <a:solidFill>
                  <a:schemeClr val="dk1"/>
                </a:solidFill>
                <a:latin typeface="Constantia"/>
                <a:ea typeface="Constantia"/>
                <a:cs typeface="Constantia"/>
                <a:sym typeface="Constantia"/>
              </a:rPr>
              <a:t>extend the sign of AX to all the bits of DX.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a:t>
            </a:r>
            <a:r>
              <a:rPr lang="en-IN" sz="2800" b="1" i="0" u="none" strike="noStrike" cap="none">
                <a:solidFill>
                  <a:schemeClr val="dk1"/>
                </a:solidFill>
                <a:latin typeface="Constantia"/>
                <a:ea typeface="Constantia"/>
                <a:cs typeface="Constantia"/>
                <a:sym typeface="Constantia"/>
              </a:rPr>
              <a:t>CWD instruction </a:t>
            </a:r>
            <a:r>
              <a:rPr lang="en-IN" sz="2800" b="0" i="0" u="none" strike="noStrike" cap="none">
                <a:solidFill>
                  <a:schemeClr val="dk1"/>
                </a:solidFill>
                <a:latin typeface="Constantia"/>
                <a:ea typeface="Constantia"/>
                <a:cs typeface="Constantia"/>
                <a:sym typeface="Constantia"/>
              </a:rPr>
              <a:t>can be used for this purpose.</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62" name="Google Shape;362;p38"/>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When dividing </a:t>
            </a:r>
            <a:r>
              <a:rPr lang="en-IN" sz="2800" b="1" i="0" u="none" strike="noStrike" cap="none">
                <a:solidFill>
                  <a:schemeClr val="dk1"/>
                </a:solidFill>
                <a:latin typeface="Constantia"/>
                <a:ea typeface="Constantia"/>
                <a:cs typeface="Constantia"/>
                <a:sym typeface="Constantia"/>
              </a:rPr>
              <a:t>a </a:t>
            </a:r>
            <a:r>
              <a:rPr lang="en-IN" sz="2800" b="1" i="0" u="none" strike="noStrike" cap="none">
                <a:solidFill>
                  <a:srgbClr val="FF0000"/>
                </a:solidFill>
                <a:latin typeface="Constantia"/>
                <a:ea typeface="Constantia"/>
                <a:cs typeface="Constantia"/>
                <a:sym typeface="Constantia"/>
              </a:rPr>
              <a:t>signed double word by a signed word</a:t>
            </a:r>
            <a:r>
              <a:rPr lang="en-IN" sz="2800" b="0" i="0" u="none" strike="noStrike" cap="none">
                <a:solidFill>
                  <a:schemeClr val="dk1"/>
                </a:solidFill>
                <a:latin typeface="Constantia"/>
                <a:ea typeface="Constantia"/>
                <a:cs typeface="Constantia"/>
                <a:sym typeface="Constantia"/>
              </a:rPr>
              <a:t>, the </a:t>
            </a:r>
            <a:r>
              <a:rPr lang="en-IN" sz="2800" b="1" i="0" u="none" strike="noStrike" cap="none">
                <a:solidFill>
                  <a:schemeClr val="dk1"/>
                </a:solidFill>
                <a:latin typeface="Constantia"/>
                <a:ea typeface="Constantia"/>
                <a:cs typeface="Constantia"/>
                <a:sym typeface="Constantia"/>
              </a:rPr>
              <a:t>most significant word </a:t>
            </a:r>
            <a:r>
              <a:rPr lang="en-IN" sz="2800" b="0" i="0" u="none" strike="noStrike" cap="none">
                <a:solidFill>
                  <a:schemeClr val="dk1"/>
                </a:solidFill>
                <a:latin typeface="Constantia"/>
                <a:ea typeface="Constantia"/>
                <a:cs typeface="Constantia"/>
                <a:sym typeface="Constantia"/>
              </a:rPr>
              <a:t>of the dividend (numerator) must be in the </a:t>
            </a:r>
            <a:r>
              <a:rPr lang="en-IN" sz="2800" b="1" i="0" u="none" strike="noStrike" cap="none">
                <a:solidFill>
                  <a:schemeClr val="dk1"/>
                </a:solidFill>
                <a:latin typeface="Constantia"/>
                <a:ea typeface="Constantia"/>
                <a:cs typeface="Constantia"/>
                <a:sym typeface="Constantia"/>
              </a:rPr>
              <a:t>DX register</a:t>
            </a:r>
            <a:r>
              <a:rPr lang="en-IN" sz="2800" b="0" i="0" u="none" strike="noStrike" cap="none">
                <a:solidFill>
                  <a:schemeClr val="dk1"/>
                </a:solidFill>
                <a:latin typeface="Constantia"/>
                <a:ea typeface="Constantia"/>
                <a:cs typeface="Constantia"/>
                <a:sym typeface="Constantia"/>
              </a:rPr>
              <a:t>, and the </a:t>
            </a:r>
            <a:r>
              <a:rPr lang="en-IN" sz="2800" b="1" i="0" u="none" strike="noStrike" cap="none">
                <a:solidFill>
                  <a:schemeClr val="dk1"/>
                </a:solidFill>
                <a:latin typeface="Constantia"/>
                <a:ea typeface="Constantia"/>
                <a:cs typeface="Constantia"/>
                <a:sym typeface="Constantia"/>
              </a:rPr>
              <a:t>least significant word</a:t>
            </a:r>
            <a:r>
              <a:rPr lang="en-IN" sz="2800" b="0" i="0" u="none" strike="noStrike" cap="none">
                <a:solidFill>
                  <a:schemeClr val="dk1"/>
                </a:solidFill>
                <a:latin typeface="Constantia"/>
                <a:ea typeface="Constantia"/>
                <a:cs typeface="Constantia"/>
                <a:sym typeface="Constantia"/>
              </a:rPr>
              <a:t> of the dividend must be in the </a:t>
            </a:r>
            <a:r>
              <a:rPr lang="en-IN" sz="2800" b="1" i="0" u="none" strike="noStrike" cap="none">
                <a:solidFill>
                  <a:schemeClr val="dk1"/>
                </a:solidFill>
                <a:latin typeface="Constantia"/>
                <a:ea typeface="Constantia"/>
                <a:cs typeface="Constantia"/>
                <a:sym typeface="Constantia"/>
              </a:rPr>
              <a:t>AX register</a:t>
            </a:r>
            <a:r>
              <a:rPr lang="en-IN" sz="2800" b="0" i="0" u="none" strike="noStrike" cap="none">
                <a:solidFill>
                  <a:schemeClr val="dk1"/>
                </a:solidFill>
                <a:latin typeface="Constantia"/>
                <a:ea typeface="Constantia"/>
                <a:cs typeface="Constantia"/>
                <a:sym typeface="Constantia"/>
              </a:rPr>
              <a:t>. </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68" name="Google Shape;368;p39"/>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divisor can be in any other 16-bit register or memory location.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After the division, </a:t>
            </a:r>
            <a:r>
              <a:rPr lang="en-IN" sz="2800" b="1" i="0" u="none" strike="noStrike" cap="none">
                <a:solidFill>
                  <a:schemeClr val="dk1"/>
                </a:solidFill>
                <a:latin typeface="Constantia"/>
                <a:ea typeface="Constantia"/>
                <a:cs typeface="Constantia"/>
                <a:sym typeface="Constantia"/>
              </a:rPr>
              <a:t>AX will contain a signed 16-bit quotient</a:t>
            </a:r>
            <a:r>
              <a:rPr lang="en-IN" sz="2800" b="0" i="0" u="none" strike="noStrike" cap="none">
                <a:solidFill>
                  <a:schemeClr val="dk1"/>
                </a:solidFill>
                <a:latin typeface="Constantia"/>
                <a:ea typeface="Constantia"/>
                <a:cs typeface="Constantia"/>
                <a:sym typeface="Constantia"/>
              </a:rPr>
              <a:t>, and </a:t>
            </a:r>
            <a:r>
              <a:rPr lang="en-IN" sz="2800" b="1" i="0" u="none" strike="noStrike" cap="none">
                <a:solidFill>
                  <a:schemeClr val="dk1"/>
                </a:solidFill>
                <a:latin typeface="Constantia"/>
                <a:ea typeface="Constantia"/>
                <a:cs typeface="Constantia"/>
                <a:sym typeface="Constantia"/>
              </a:rPr>
              <a:t>DX will contain a signed 16-bit remainder</a:t>
            </a:r>
            <a:r>
              <a:rPr lang="en-IN" sz="2800" b="0" i="0" u="none" strike="noStrike" cap="none">
                <a:solidFill>
                  <a:schemeClr val="dk1"/>
                </a:solidFill>
                <a:latin typeface="Constantia"/>
                <a:ea typeface="Constantia"/>
                <a:cs typeface="Constantia"/>
                <a:sym typeface="Constantia"/>
              </a:rPr>
              <a:t>. The sign of the remainder will be the same as the sign of the dividend.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Again, if an attempt is made to divide by 0, the quotient is greater than +32,767 (7FFFH) or less than –32,767 (8001H), the 8086 will automatically generate a </a:t>
            </a:r>
            <a:r>
              <a:rPr lang="en-IN" sz="2800" b="1" i="0" u="none" strike="noStrike" cap="none">
                <a:solidFill>
                  <a:schemeClr val="dk1"/>
                </a:solidFill>
                <a:latin typeface="Constantia"/>
                <a:ea typeface="Constantia"/>
                <a:cs typeface="Constantia"/>
                <a:sym typeface="Constantia"/>
              </a:rPr>
              <a:t>type 0 interrupt</a:t>
            </a:r>
            <a:r>
              <a:rPr lang="en-IN" sz="28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All flags are undefined after an IDIV.</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45" name="Google Shape;145;p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These instructions are used to transfer data from source to destination.</a:t>
            </a:r>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The operand can be a constant, memory location, register or I/O port address.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74" name="Google Shape;374;p40"/>
          <p:cNvSpPr txBox="1">
            <a:spLocks noGrp="1"/>
          </p:cNvSpPr>
          <p:nvPr>
            <p:ph type="body" idx="4294967295"/>
          </p:nvPr>
        </p:nvSpPr>
        <p:spPr>
          <a:xfrm>
            <a:off x="457200" y="128586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NEG Src:</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It creates 2’s complement of a given number.</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That means, it changes the sign of a number.</a:t>
            </a:r>
            <a:endParaRPr/>
          </a:p>
        </p:txBody>
      </p:sp>
      <p:pic>
        <p:nvPicPr>
          <p:cNvPr id="375" name="Google Shape;375;p40"/>
          <p:cNvPicPr preferRelativeResize="0"/>
          <p:nvPr/>
        </p:nvPicPr>
        <p:blipFill rotWithShape="1">
          <a:blip r:embed="rId3">
            <a:alphaModFix/>
          </a:blip>
          <a:srcRect/>
          <a:stretch/>
        </p:blipFill>
        <p:spPr>
          <a:xfrm>
            <a:off x="357158" y="3500438"/>
            <a:ext cx="8410575" cy="1733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1"/>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81" name="Google Shape;381;p41"/>
          <p:cNvSpPr txBox="1">
            <a:spLocks noGrp="1"/>
          </p:cNvSpPr>
          <p:nvPr>
            <p:ph type="body" idx="4294967295"/>
          </p:nvPr>
        </p:nvSpPr>
        <p:spPr>
          <a:xfrm>
            <a:off x="457200" y="1247792"/>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80000"/>
              </a:lnSpc>
              <a:spcBef>
                <a:spcPts val="0"/>
              </a:spcBef>
              <a:spcAft>
                <a:spcPts val="0"/>
              </a:spcAft>
              <a:buClr>
                <a:srgbClr val="E7BC29"/>
              </a:buClr>
              <a:buSzPts val="2375"/>
              <a:buFont typeface="Noto Sans Symbols"/>
              <a:buChar char="⚫"/>
            </a:pPr>
            <a:r>
              <a:rPr lang="en-IN" sz="2500" b="1" i="0" u="none" strike="noStrike" cap="none" dirty="0">
                <a:solidFill>
                  <a:schemeClr val="dk1"/>
                </a:solidFill>
                <a:latin typeface="Constantia"/>
                <a:ea typeface="Constantia"/>
                <a:cs typeface="Constantia"/>
                <a:sym typeface="Constantia"/>
              </a:rPr>
              <a:t>CMP Des, </a:t>
            </a:r>
            <a:r>
              <a:rPr lang="en-IN" sz="2500" b="1" i="0" u="none" strike="noStrike" cap="none" dirty="0" err="1">
                <a:solidFill>
                  <a:schemeClr val="dk1"/>
                </a:solidFill>
                <a:latin typeface="Constantia"/>
                <a:ea typeface="Constantia"/>
                <a:cs typeface="Constantia"/>
                <a:sym typeface="Constantia"/>
              </a:rPr>
              <a:t>Src</a:t>
            </a:r>
            <a:r>
              <a:rPr lang="en-IN" sz="2500" b="1" i="0" u="none" strike="noStrike" cap="none" dirty="0">
                <a:solidFill>
                  <a:schemeClr val="dk1"/>
                </a:solidFill>
                <a:latin typeface="Constantia"/>
                <a:ea typeface="Constantia"/>
                <a:cs typeface="Constantia"/>
                <a:sym typeface="Constantia"/>
              </a:rPr>
              <a:t>:</a:t>
            </a:r>
            <a:endParaRPr dirty="0"/>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dirty="0">
                <a:solidFill>
                  <a:schemeClr val="dk1"/>
                </a:solidFill>
                <a:latin typeface="Constantia"/>
                <a:ea typeface="Constantia"/>
                <a:cs typeface="Constantia"/>
                <a:sym typeface="Constantia"/>
              </a:rPr>
              <a:t>It compares two specified bytes or words.</a:t>
            </a:r>
            <a:endParaRPr dirty="0"/>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dirty="0">
                <a:solidFill>
                  <a:schemeClr val="dk1"/>
                </a:solidFill>
                <a:latin typeface="Constantia"/>
                <a:ea typeface="Constantia"/>
                <a:cs typeface="Constantia"/>
                <a:sym typeface="Constantia"/>
              </a:rPr>
              <a:t>The </a:t>
            </a:r>
            <a:r>
              <a:rPr lang="en-IN" sz="1600" b="0" i="0" u="none" strike="noStrike" cap="none" dirty="0" err="1">
                <a:solidFill>
                  <a:schemeClr val="dk1"/>
                </a:solidFill>
                <a:latin typeface="Constantia"/>
                <a:ea typeface="Constantia"/>
                <a:cs typeface="Constantia"/>
                <a:sym typeface="Constantia"/>
              </a:rPr>
              <a:t>Src</a:t>
            </a:r>
            <a:r>
              <a:rPr lang="en-IN" sz="1600" b="0" i="0" u="none" strike="noStrike" cap="none" dirty="0">
                <a:solidFill>
                  <a:schemeClr val="dk1"/>
                </a:solidFill>
                <a:latin typeface="Constantia"/>
                <a:ea typeface="Constantia"/>
                <a:cs typeface="Constantia"/>
                <a:sym typeface="Constantia"/>
              </a:rPr>
              <a:t> and Des can be a constant, register or memory location.</a:t>
            </a:r>
            <a:endParaRPr dirty="0"/>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1" i="0" u="none" strike="noStrike" cap="none" dirty="0">
                <a:solidFill>
                  <a:schemeClr val="dk1"/>
                </a:solidFill>
                <a:latin typeface="Constantia"/>
                <a:ea typeface="Constantia"/>
                <a:cs typeface="Constantia"/>
                <a:sym typeface="Constantia"/>
              </a:rPr>
              <a:t>Both operands cannot be a memory location at the same time.</a:t>
            </a:r>
            <a:endParaRPr dirty="0"/>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dirty="0">
                <a:solidFill>
                  <a:schemeClr val="dk1"/>
                </a:solidFill>
                <a:latin typeface="Constantia"/>
                <a:ea typeface="Constantia"/>
                <a:cs typeface="Constantia"/>
                <a:sym typeface="Constantia"/>
              </a:rPr>
              <a:t>The comparison is done simply by internally subtracting the source from destination.</a:t>
            </a:r>
            <a:endParaRPr dirty="0"/>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dirty="0">
                <a:solidFill>
                  <a:schemeClr val="dk1"/>
                </a:solidFill>
                <a:latin typeface="Constantia"/>
                <a:ea typeface="Constantia"/>
                <a:cs typeface="Constantia"/>
                <a:sym typeface="Constantia"/>
              </a:rPr>
              <a:t>The value of source and destination does not change, but the </a:t>
            </a:r>
            <a:r>
              <a:rPr lang="en-IN" sz="1600" b="1" i="0" u="none" strike="noStrike" cap="none" dirty="0">
                <a:solidFill>
                  <a:schemeClr val="dk1"/>
                </a:solidFill>
                <a:latin typeface="Constantia"/>
                <a:ea typeface="Constantia"/>
                <a:cs typeface="Constantia"/>
                <a:sym typeface="Constantia"/>
              </a:rPr>
              <a:t>flags are modified to indicate the result</a:t>
            </a:r>
            <a:r>
              <a:rPr lang="en-IN" sz="1600" b="0" i="0" u="none" strike="noStrike" cap="none" dirty="0">
                <a:solidFill>
                  <a:schemeClr val="dk1"/>
                </a:solidFill>
                <a:latin typeface="Constantia"/>
                <a:ea typeface="Constantia"/>
                <a:cs typeface="Constantia"/>
                <a:sym typeface="Constantia"/>
              </a:rPr>
              <a:t>.</a:t>
            </a:r>
            <a:endParaRPr dirty="0"/>
          </a:p>
        </p:txBody>
      </p:sp>
      <p:pic>
        <p:nvPicPr>
          <p:cNvPr id="382" name="Google Shape;382;p41"/>
          <p:cNvPicPr preferRelativeResize="0"/>
          <p:nvPr/>
        </p:nvPicPr>
        <p:blipFill rotWithShape="1">
          <a:blip r:embed="rId3">
            <a:alphaModFix/>
          </a:blip>
          <a:srcRect/>
          <a:stretch/>
        </p:blipFill>
        <p:spPr>
          <a:xfrm>
            <a:off x="285720" y="4000504"/>
            <a:ext cx="8486775" cy="259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88" name="Google Shape;388;p4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CBW (Convert Byte to Word):</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This instruction converts byte in AL to word in AX.</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The conversion is done by extending the sign bit of AL throughout AH.</a:t>
            </a:r>
            <a:endParaRPr/>
          </a:p>
          <a:p>
            <a:pPr marL="273050" marR="0" lvl="0" indent="-273050" algn="l" rtl="0">
              <a:lnSpc>
                <a:spcPct val="100000"/>
              </a:lnSpc>
              <a:spcBef>
                <a:spcPts val="172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CWD (Convert Word to Double Word):</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This instruction converts word in AX to double word in DX : AX.</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The conversion is done by extending the sign bit of AX throughout DX.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a:spLocks noGrp="1"/>
          </p:cNvSpPr>
          <p:nvPr>
            <p:ph type="title"/>
          </p:nvPr>
        </p:nvSpPr>
        <p:spPr>
          <a:xfrm>
            <a:off x="285720" y="142852"/>
            <a:ext cx="6373667" cy="781525"/>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5000"/>
              <a:buFont typeface="Calibri"/>
              <a:buNone/>
            </a:pPr>
            <a:r>
              <a:rPr lang="en-IN" sz="5000" b="0" i="0" u="none">
                <a:solidFill>
                  <a:schemeClr val="dk2"/>
                </a:solidFill>
                <a:latin typeface="Calibri"/>
                <a:ea typeface="Calibri"/>
                <a:cs typeface="Calibri"/>
                <a:sym typeface="Calibri"/>
              </a:rPr>
              <a:t>CBW</a:t>
            </a:r>
            <a:endParaRPr/>
          </a:p>
        </p:txBody>
      </p:sp>
      <p:pic>
        <p:nvPicPr>
          <p:cNvPr id="394" name="Google Shape;394;p43"/>
          <p:cNvPicPr preferRelativeResize="0"/>
          <p:nvPr/>
        </p:nvPicPr>
        <p:blipFill rotWithShape="1">
          <a:blip r:embed="rId3">
            <a:alphaModFix/>
          </a:blip>
          <a:srcRect/>
          <a:stretch/>
        </p:blipFill>
        <p:spPr>
          <a:xfrm>
            <a:off x="428596" y="1071546"/>
            <a:ext cx="6724650" cy="1847850"/>
          </a:xfrm>
          <a:prstGeom prst="rect">
            <a:avLst/>
          </a:prstGeom>
          <a:noFill/>
          <a:ln>
            <a:noFill/>
          </a:ln>
        </p:spPr>
      </p:pic>
      <p:pic>
        <p:nvPicPr>
          <p:cNvPr id="395" name="Google Shape;395;p43"/>
          <p:cNvPicPr preferRelativeResize="0"/>
          <p:nvPr/>
        </p:nvPicPr>
        <p:blipFill rotWithShape="1">
          <a:blip r:embed="rId4">
            <a:alphaModFix/>
          </a:blip>
          <a:srcRect/>
          <a:stretch/>
        </p:blipFill>
        <p:spPr>
          <a:xfrm>
            <a:off x="785786" y="3786190"/>
            <a:ext cx="6867525" cy="2305050"/>
          </a:xfrm>
          <a:prstGeom prst="rect">
            <a:avLst/>
          </a:prstGeom>
          <a:noFill/>
          <a:ln>
            <a:noFill/>
          </a:ln>
        </p:spPr>
      </p:pic>
      <p:sp>
        <p:nvSpPr>
          <p:cNvPr id="396" name="Google Shape;396;p43"/>
          <p:cNvSpPr txBox="1"/>
          <p:nvPr/>
        </p:nvSpPr>
        <p:spPr>
          <a:xfrm>
            <a:off x="285720" y="2933227"/>
            <a:ext cx="6373667" cy="781525"/>
          </a:xfrm>
          <a:prstGeom prst="rect">
            <a:avLst/>
          </a:prstGeom>
          <a:noFill/>
          <a:ln>
            <a:noFill/>
          </a:ln>
        </p:spPr>
        <p:txBody>
          <a:bodyPr spcFirstLastPara="1" wrap="square" lIns="0" tIns="11950" rIns="0" bIns="0" anchor="b" anchorCtr="0">
            <a:spAutoFit/>
          </a:bodyPr>
          <a:lstStyle/>
          <a:p>
            <a:pPr marL="11397" marR="0" lvl="0" indent="0" algn="l" rtl="0">
              <a:lnSpc>
                <a:spcPct val="100000"/>
              </a:lnSpc>
              <a:spcBef>
                <a:spcPts val="0"/>
              </a:spcBef>
              <a:spcAft>
                <a:spcPts val="0"/>
              </a:spcAft>
              <a:buClr>
                <a:schemeClr val="dk2"/>
              </a:buClr>
              <a:buSzPts val="5000"/>
              <a:buFont typeface="Calibri"/>
              <a:buNone/>
            </a:pPr>
            <a:r>
              <a:rPr lang="en-IN" sz="5000" b="0" i="0" u="none" strike="noStrike" cap="none">
                <a:solidFill>
                  <a:schemeClr val="dk2"/>
                </a:solidFill>
                <a:latin typeface="Calibri"/>
                <a:ea typeface="Calibri"/>
                <a:cs typeface="Calibri"/>
                <a:sym typeface="Calibri"/>
              </a:rPr>
              <a:t>CWD</a:t>
            </a:r>
            <a:endParaRPr sz="5000" b="0" i="0" u="none" strike="noStrike" cap="none">
              <a:solidFill>
                <a:schemeClr val="dk2"/>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4"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407" name="Google Shape;407;p45"/>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214282" y="790087"/>
            <a:ext cx="8786874" cy="750748"/>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4800"/>
              <a:buFont typeface="Calibri"/>
              <a:buNone/>
            </a:pPr>
            <a:r>
              <a:rPr lang="en-IN" sz="4800" b="1"/>
              <a:t>DAA (Decimal Adjust for Addition)</a:t>
            </a:r>
            <a:endParaRPr sz="4800" b="1"/>
          </a:p>
        </p:txBody>
      </p:sp>
      <p:sp>
        <p:nvSpPr>
          <p:cNvPr id="413" name="Google Shape;413;p46"/>
          <p:cNvSpPr txBox="1"/>
          <p:nvPr/>
        </p:nvSpPr>
        <p:spPr>
          <a:xfrm>
            <a:off x="1116677" y="1586615"/>
            <a:ext cx="6884347" cy="2596281"/>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strike="noStrike" cap="none">
                <a:solidFill>
                  <a:schemeClr val="dk1"/>
                </a:solidFill>
                <a:latin typeface="Times New Roman"/>
                <a:ea typeface="Times New Roman"/>
                <a:cs typeface="Times New Roman"/>
                <a:sym typeface="Times New Roman"/>
              </a:rPr>
              <a:t>The </a:t>
            </a:r>
            <a:r>
              <a:rPr lang="en-IN" sz="2500" b="1" i="0" u="none" strike="noStrike" cap="none">
                <a:solidFill>
                  <a:schemeClr val="dk1"/>
                </a:solidFill>
                <a:latin typeface="Courier New"/>
                <a:ea typeface="Courier New"/>
                <a:cs typeface="Courier New"/>
                <a:sym typeface="Courier New"/>
              </a:rPr>
              <a:t>daa </a:t>
            </a:r>
            <a:r>
              <a:rPr lang="en-IN" sz="2500" b="0" i="0" u="none" strike="noStrike" cap="none">
                <a:solidFill>
                  <a:schemeClr val="dk1"/>
                </a:solidFill>
                <a:latin typeface="Times New Roman"/>
                <a:ea typeface="Times New Roman"/>
                <a:cs typeface="Times New Roman"/>
                <a:sym typeface="Times New Roman"/>
              </a:rPr>
              <a:t>instruction works as follows:</a:t>
            </a:r>
            <a:endParaRPr sz="2500" b="0" i="0" u="none" strike="noStrike" cap="none">
              <a:solidFill>
                <a:schemeClr val="dk1"/>
              </a:solidFill>
              <a:latin typeface="Times New Roman"/>
              <a:ea typeface="Times New Roman"/>
              <a:cs typeface="Times New Roman"/>
              <a:sym typeface="Times New Roman"/>
            </a:endParaRPr>
          </a:p>
          <a:p>
            <a:pPr marL="678690" marR="33621" lvl="1" indent="-257002" algn="l" rtl="0">
              <a:lnSpc>
                <a:spcPct val="119400"/>
              </a:lnSpc>
              <a:spcBef>
                <a:spcPts val="179"/>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adds 06H to AL and sets AF.</a:t>
            </a:r>
            <a:endParaRPr sz="2200" b="0" i="0" u="none" strike="noStrike" cap="none">
              <a:solidFill>
                <a:schemeClr val="dk1"/>
              </a:solidFill>
              <a:latin typeface="Times New Roman"/>
              <a:ea typeface="Times New Roman"/>
              <a:cs typeface="Times New Roman"/>
              <a:sym typeface="Times New Roman"/>
            </a:endParaRPr>
          </a:p>
          <a:p>
            <a:pPr marL="678690" marR="4559" lvl="1" indent="-257002" algn="l" rtl="0">
              <a:lnSpc>
                <a:spcPct val="119400"/>
              </a:lnSpc>
              <a:spcBef>
                <a:spcPts val="22"/>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most significant four bits in AL are &gt; 9 or  if CF =1, it adds 60H to AL and sets CF.</a:t>
            </a:r>
            <a:endParaRPr sz="2200" b="0" i="0" u="none" strike="noStrike" cap="none">
              <a:solidFill>
                <a:schemeClr val="dk1"/>
              </a:solidFill>
              <a:latin typeface="Times New Roman"/>
              <a:ea typeface="Times New Roman"/>
              <a:cs typeface="Times New Roman"/>
              <a:sym typeface="Times New Roman"/>
            </a:endParaRPr>
          </a:p>
          <a:p>
            <a:pPr marL="11397" marR="0" lvl="0" indent="0" algn="l" rtl="0">
              <a:lnSpc>
                <a:spcPct val="100000"/>
              </a:lnSpc>
              <a:spcBef>
                <a:spcPts val="615"/>
              </a:spcBef>
              <a:spcAft>
                <a:spcPts val="0"/>
              </a:spcAft>
              <a:buClr>
                <a:schemeClr val="dk1"/>
              </a:buClr>
              <a:buSzPts val="2500"/>
              <a:buFont typeface="Times New Roman"/>
              <a:buNone/>
            </a:pPr>
            <a:r>
              <a:rPr lang="en-IN" sz="2500" b="1" i="0" u="none" strike="noStrike" cap="none">
                <a:solidFill>
                  <a:schemeClr val="dk1"/>
                </a:solidFill>
                <a:latin typeface="Times New Roman"/>
                <a:ea typeface="Times New Roman"/>
                <a:cs typeface="Times New Roman"/>
                <a:sym typeface="Times New Roman"/>
              </a:rPr>
              <a:t>Example:</a:t>
            </a:r>
            <a:endParaRPr sz="2500" b="0" i="0" u="none" strike="noStrike" cap="none">
              <a:solidFill>
                <a:schemeClr val="dk1"/>
              </a:solidFill>
              <a:latin typeface="Times New Roman"/>
              <a:ea typeface="Times New Roman"/>
              <a:cs typeface="Times New Roman"/>
              <a:sym typeface="Times New Roman"/>
            </a:endParaRPr>
          </a:p>
        </p:txBody>
      </p:sp>
      <p:sp>
        <p:nvSpPr>
          <p:cNvPr id="414" name="Google Shape;414;p46"/>
          <p:cNvSpPr txBox="1"/>
          <p:nvPr/>
        </p:nvSpPr>
        <p:spPr>
          <a:xfrm>
            <a:off x="2502610" y="4064245"/>
            <a:ext cx="854941" cy="676306"/>
          </a:xfrm>
          <a:prstGeom prst="rect">
            <a:avLst/>
          </a:prstGeom>
          <a:noFill/>
          <a:ln>
            <a:noFill/>
          </a:ln>
        </p:spPr>
        <p:txBody>
          <a:bodyPr spcFirstLastPara="1" wrap="square" lIns="0" tIns="11375" rIns="0" bIns="0" anchor="t" anchorCtr="0">
            <a:spAutoFit/>
          </a:bodyPr>
          <a:lstStyle/>
          <a:p>
            <a:pPr marL="11397" marR="4559" lvl="0" indent="0" algn="l" rtl="0">
              <a:lnSpc>
                <a:spcPct val="12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AL,71H  AL,43H</a:t>
            </a:r>
            <a:endParaRPr sz="1800" b="0" i="0" u="none" strike="noStrike" cap="none">
              <a:solidFill>
                <a:schemeClr val="dk1"/>
              </a:solidFill>
              <a:latin typeface="Courier New"/>
              <a:ea typeface="Courier New"/>
              <a:cs typeface="Courier New"/>
              <a:sym typeface="Courier New"/>
            </a:endParaRPr>
          </a:p>
        </p:txBody>
      </p:sp>
      <p:sp>
        <p:nvSpPr>
          <p:cNvPr id="415" name="Google Shape;415;p46"/>
          <p:cNvSpPr txBox="1"/>
          <p:nvPr/>
        </p:nvSpPr>
        <p:spPr>
          <a:xfrm>
            <a:off x="1532313" y="4064245"/>
            <a:ext cx="439304" cy="1008704"/>
          </a:xfrm>
          <a:prstGeom prst="rect">
            <a:avLst/>
          </a:prstGeom>
          <a:noFill/>
          <a:ln>
            <a:noFill/>
          </a:ln>
        </p:spPr>
        <p:txBody>
          <a:bodyPr spcFirstLastPara="1" wrap="square" lIns="0" tIns="11375" rIns="0" bIns="0" anchor="t" anchorCtr="0">
            <a:spAutoFit/>
          </a:bodyPr>
          <a:lstStyle/>
          <a:p>
            <a:pPr marL="11397" marR="4559" lvl="0" indent="0" algn="just" rtl="0">
              <a:lnSpc>
                <a:spcPct val="12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mov  add  daa</a:t>
            </a:r>
            <a:endParaRPr sz="1800" b="0" i="0" u="none" strike="noStrike" cap="none">
              <a:solidFill>
                <a:schemeClr val="dk1"/>
              </a:solidFill>
              <a:latin typeface="Courier New"/>
              <a:ea typeface="Courier New"/>
              <a:cs typeface="Courier New"/>
              <a:sym typeface="Courier New"/>
            </a:endParaRPr>
          </a:p>
        </p:txBody>
      </p:sp>
      <p:sp>
        <p:nvSpPr>
          <p:cNvPr id="416" name="Google Shape;416;p46"/>
          <p:cNvSpPr txBox="1"/>
          <p:nvPr/>
        </p:nvSpPr>
        <p:spPr>
          <a:xfrm>
            <a:off x="4027360" y="4386968"/>
            <a:ext cx="3211945" cy="684865"/>
          </a:xfrm>
          <a:prstGeom prst="rect">
            <a:avLst/>
          </a:prstGeom>
          <a:noFill/>
          <a:ln>
            <a:noFill/>
          </a:ln>
        </p:spPr>
        <p:txBody>
          <a:bodyPr spcFirstLastPara="1" wrap="square" lIns="0" tIns="66100" rIns="0" bIns="0" anchor="t" anchorCtr="0">
            <a:spAutoFit/>
          </a:bodyPr>
          <a:lstStyle/>
          <a:p>
            <a:pPr marL="11397" marR="0" lvl="0" indent="0" algn="l" rtl="0">
              <a:lnSpc>
                <a:spcPct val="10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B4H</a:t>
            </a:r>
            <a:endParaRPr sz="1800" b="0" i="0" u="none" strike="noStrike" cap="none">
              <a:solidFill>
                <a:schemeClr val="dk1"/>
              </a:solidFill>
              <a:latin typeface="Courier New"/>
              <a:ea typeface="Courier New"/>
              <a:cs typeface="Courier New"/>
              <a:sym typeface="Courier New"/>
            </a:endParaRPr>
          </a:p>
          <a:p>
            <a:pPr marL="11397" marR="0" lvl="0" indent="0" algn="l" rtl="0">
              <a:lnSpc>
                <a:spcPct val="100000"/>
              </a:lnSpc>
              <a:spcBef>
                <a:spcPts val="431"/>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14H and CF := 1</a:t>
            </a:r>
            <a:endParaRPr sz="1800" b="0" i="0" u="none" strike="noStrike" cap="none">
              <a:solidFill>
                <a:schemeClr val="dk1"/>
              </a:solidFill>
              <a:latin typeface="Courier New"/>
              <a:ea typeface="Courier New"/>
              <a:cs typeface="Courier New"/>
              <a:sym typeface="Courier New"/>
            </a:endParaRPr>
          </a:p>
        </p:txBody>
      </p:sp>
      <p:sp>
        <p:nvSpPr>
          <p:cNvPr id="417" name="Google Shape;417;p46"/>
          <p:cNvSpPr txBox="1"/>
          <p:nvPr/>
        </p:nvSpPr>
        <p:spPr>
          <a:xfrm>
            <a:off x="1532313" y="5112168"/>
            <a:ext cx="6395027" cy="691017"/>
          </a:xfrm>
          <a:prstGeom prst="rect">
            <a:avLst/>
          </a:prstGeom>
          <a:noFill/>
          <a:ln>
            <a:noFill/>
          </a:ln>
        </p:spPr>
        <p:txBody>
          <a:bodyPr spcFirstLastPara="1" wrap="square" lIns="0" tIns="23925" rIns="0" bIns="0" anchor="t" anchorCtr="0">
            <a:spAutoFit/>
          </a:bodyPr>
          <a:lstStyle/>
          <a:p>
            <a:pPr marL="268399" marR="4559" lvl="0" indent="-257002" algn="just" rtl="0">
              <a:lnSpc>
                <a:spcPct val="116681"/>
              </a:lnSpc>
              <a:spcBef>
                <a:spcPts val="0"/>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The result including the carry (i.e., 114H) is the correct  answer</a:t>
            </a: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body" idx="1"/>
          </p:nvPr>
        </p:nvSpPr>
        <p:spPr>
          <a:xfrm>
            <a:off x="428596" y="1500174"/>
            <a:ext cx="8229600" cy="3059230"/>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Packed BCD subtraction</a:t>
            </a:r>
            <a:endParaRPr/>
          </a:p>
          <a:p>
            <a:pPr marL="319115" lvl="0" indent="-307718" algn="l" rtl="0">
              <a:lnSpc>
                <a:spcPct val="100000"/>
              </a:lnSpc>
              <a:spcBef>
                <a:spcPts val="434"/>
              </a:spcBef>
              <a:spcAft>
                <a:spcPts val="0"/>
              </a:spcAft>
              <a:buSzPts val="2470"/>
              <a:buChar char="•"/>
            </a:pPr>
            <a:r>
              <a:rPr lang="en-IN">
                <a:latin typeface="Times New Roman"/>
                <a:ea typeface="Times New Roman"/>
                <a:cs typeface="Times New Roman"/>
                <a:sym typeface="Times New Roman"/>
              </a:rPr>
              <a:t>The </a:t>
            </a:r>
            <a:r>
              <a:rPr lang="en-IN">
                <a:latin typeface="Courier New"/>
                <a:ea typeface="Courier New"/>
                <a:cs typeface="Courier New"/>
                <a:sym typeface="Courier New"/>
              </a:rPr>
              <a:t>das </a:t>
            </a:r>
            <a:r>
              <a:rPr lang="en-IN">
                <a:latin typeface="Times New Roman"/>
                <a:ea typeface="Times New Roman"/>
                <a:cs typeface="Times New Roman"/>
                <a:sym typeface="Times New Roman"/>
              </a:rPr>
              <a:t>instruction works as follows:</a:t>
            </a:r>
            <a:endParaRPr/>
          </a:p>
          <a:p>
            <a:pPr marL="678690" marR="33621" lvl="1" indent="-257002" algn="l" rtl="0">
              <a:lnSpc>
                <a:spcPct val="119000"/>
              </a:lnSpc>
              <a:spcBef>
                <a:spcPts val="202"/>
              </a:spcBef>
              <a:spcAft>
                <a:spcPts val="0"/>
              </a:spcAft>
              <a:buSzPts val="1870"/>
              <a:buFont typeface="Noto Sans Symbols"/>
              <a:buChar char="*"/>
            </a:pPr>
            <a:r>
              <a:rPr lang="en-IN" sz="2200">
                <a:latin typeface="Times New Roman"/>
                <a:ea typeface="Times New Roman"/>
                <a:cs typeface="Times New Roman"/>
                <a:sym typeface="Times New Roman"/>
              </a:rPr>
              <a:t>If the least significant four bits in AL are &gt; 9 or  if AF =1, it subtracts 6 from AL and sets AF.</a:t>
            </a:r>
            <a:endParaRPr/>
          </a:p>
          <a:p>
            <a:pPr marL="678690" marR="4559" lvl="1" indent="-257002" algn="l" rtl="0">
              <a:lnSpc>
                <a:spcPct val="119000"/>
              </a:lnSpc>
              <a:spcBef>
                <a:spcPts val="40"/>
              </a:spcBef>
              <a:spcAft>
                <a:spcPts val="0"/>
              </a:spcAft>
              <a:buSzPts val="1870"/>
              <a:buFont typeface="Noto Sans Symbols"/>
              <a:buChar char="*"/>
            </a:pPr>
            <a:r>
              <a:rPr lang="en-IN" sz="2200">
                <a:latin typeface="Times New Roman"/>
                <a:ea typeface="Times New Roman"/>
                <a:cs typeface="Times New Roman"/>
                <a:sym typeface="Times New Roman"/>
              </a:rPr>
              <a:t>If the most significant four bits in AL are &gt; 9 or  if CF =1, it subtracts 60H from AL and sets CF.</a:t>
            </a:r>
            <a:endParaRPr sz="2200">
              <a:latin typeface="Times New Roman"/>
              <a:ea typeface="Times New Roman"/>
              <a:cs typeface="Times New Roman"/>
              <a:sym typeface="Times New Roman"/>
            </a:endParaRPr>
          </a:p>
          <a:p>
            <a:pPr marL="11397" lvl="0" indent="-11397" algn="l" rtl="0">
              <a:lnSpc>
                <a:spcPct val="100000"/>
              </a:lnSpc>
              <a:spcBef>
                <a:spcPts val="619"/>
              </a:spcBef>
              <a:spcAft>
                <a:spcPts val="0"/>
              </a:spcAft>
              <a:buSzPts val="2470"/>
              <a:buChar char="⚫"/>
            </a:pPr>
            <a:r>
              <a:rPr lang="en-IN"/>
              <a:t>Example:</a:t>
            </a:r>
            <a:endParaRPr/>
          </a:p>
        </p:txBody>
      </p:sp>
      <p:sp>
        <p:nvSpPr>
          <p:cNvPr id="423" name="Google Shape;423;p47"/>
          <p:cNvSpPr txBox="1"/>
          <p:nvPr/>
        </p:nvSpPr>
        <p:spPr>
          <a:xfrm>
            <a:off x="2502610" y="4518758"/>
            <a:ext cx="854941" cy="676306"/>
          </a:xfrm>
          <a:prstGeom prst="rect">
            <a:avLst/>
          </a:prstGeom>
          <a:noFill/>
          <a:ln>
            <a:noFill/>
          </a:ln>
        </p:spPr>
        <p:txBody>
          <a:bodyPr spcFirstLastPara="1" wrap="square" lIns="0" tIns="11375" rIns="0" bIns="0" anchor="t" anchorCtr="0">
            <a:spAutoFit/>
          </a:bodyPr>
          <a:lstStyle/>
          <a:p>
            <a:pPr marL="11397" marR="4559" lvl="0" indent="0" algn="l" rtl="0">
              <a:lnSpc>
                <a:spcPct val="1195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AL,71H  AL,43H</a:t>
            </a:r>
            <a:endParaRPr sz="1800" b="0" i="0" u="none" strike="noStrike" cap="none">
              <a:solidFill>
                <a:schemeClr val="dk1"/>
              </a:solidFill>
              <a:latin typeface="Courier New"/>
              <a:ea typeface="Courier New"/>
              <a:cs typeface="Courier New"/>
              <a:sym typeface="Courier New"/>
            </a:endParaRPr>
          </a:p>
        </p:txBody>
      </p:sp>
      <p:sp>
        <p:nvSpPr>
          <p:cNvPr id="424" name="Google Shape;424;p47"/>
          <p:cNvSpPr txBox="1"/>
          <p:nvPr/>
        </p:nvSpPr>
        <p:spPr>
          <a:xfrm>
            <a:off x="1532313" y="4518758"/>
            <a:ext cx="439304" cy="1008129"/>
          </a:xfrm>
          <a:prstGeom prst="rect">
            <a:avLst/>
          </a:prstGeom>
          <a:noFill/>
          <a:ln>
            <a:noFill/>
          </a:ln>
        </p:spPr>
        <p:txBody>
          <a:bodyPr spcFirstLastPara="1" wrap="square" lIns="0" tIns="10825" rIns="0" bIns="0" anchor="t" anchorCtr="0">
            <a:spAutoFit/>
          </a:bodyPr>
          <a:lstStyle/>
          <a:p>
            <a:pPr marL="11397" marR="4559" lvl="0" indent="0" algn="just" rtl="0">
              <a:lnSpc>
                <a:spcPct val="1197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mov  sub  das</a:t>
            </a:r>
            <a:endParaRPr sz="1800" b="0" i="0" u="none" strike="noStrike" cap="none">
              <a:solidFill>
                <a:schemeClr val="dk1"/>
              </a:solidFill>
              <a:latin typeface="Courier New"/>
              <a:ea typeface="Courier New"/>
              <a:cs typeface="Courier New"/>
              <a:sym typeface="Courier New"/>
            </a:endParaRPr>
          </a:p>
        </p:txBody>
      </p:sp>
      <p:sp>
        <p:nvSpPr>
          <p:cNvPr id="425" name="Google Shape;425;p47"/>
          <p:cNvSpPr txBox="1"/>
          <p:nvPr/>
        </p:nvSpPr>
        <p:spPr>
          <a:xfrm>
            <a:off x="4027360" y="4838786"/>
            <a:ext cx="1548245" cy="684865"/>
          </a:xfrm>
          <a:prstGeom prst="rect">
            <a:avLst/>
          </a:prstGeom>
          <a:noFill/>
          <a:ln>
            <a:noFill/>
          </a:ln>
        </p:spPr>
        <p:txBody>
          <a:bodyPr spcFirstLastPara="1" wrap="square" lIns="0" tIns="66100" rIns="0" bIns="0" anchor="t" anchorCtr="0">
            <a:spAutoFit/>
          </a:bodyPr>
          <a:lstStyle/>
          <a:p>
            <a:pPr marL="11397" marR="0" lvl="0" indent="0" algn="l" rtl="0">
              <a:lnSpc>
                <a:spcPct val="10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2EH</a:t>
            </a:r>
            <a:endParaRPr sz="1800" b="0" i="0" u="none" strike="noStrike" cap="none">
              <a:solidFill>
                <a:schemeClr val="dk1"/>
              </a:solidFill>
              <a:latin typeface="Courier New"/>
              <a:ea typeface="Courier New"/>
              <a:cs typeface="Courier New"/>
              <a:sym typeface="Courier New"/>
            </a:endParaRPr>
          </a:p>
          <a:p>
            <a:pPr marL="11397" marR="0" lvl="0" indent="0" algn="l" rtl="0">
              <a:lnSpc>
                <a:spcPct val="100000"/>
              </a:lnSpc>
              <a:spcBef>
                <a:spcPts val="431"/>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28H</a:t>
            </a:r>
            <a:endParaRPr sz="1800" b="0" i="0" u="none" strike="noStrike" cap="none">
              <a:solidFill>
                <a:schemeClr val="dk1"/>
              </a:solidFill>
              <a:latin typeface="Courier New"/>
              <a:ea typeface="Courier New"/>
              <a:cs typeface="Courier New"/>
              <a:sym typeface="Courier New"/>
            </a:endParaRPr>
          </a:p>
        </p:txBody>
      </p:sp>
      <p:sp>
        <p:nvSpPr>
          <p:cNvPr id="426" name="Google Shape;426;p47"/>
          <p:cNvSpPr txBox="1">
            <a:spLocks noGrp="1"/>
          </p:cNvSpPr>
          <p:nvPr>
            <p:ph type="title"/>
          </p:nvPr>
        </p:nvSpPr>
        <p:spPr>
          <a:xfrm>
            <a:off x="142844" y="714356"/>
            <a:ext cx="8858312" cy="689192"/>
          </a:xfrm>
          <a:prstGeom prst="rect">
            <a:avLst/>
          </a:prstGeom>
          <a:noFill/>
          <a:ln>
            <a:noFill/>
          </a:ln>
        </p:spPr>
        <p:txBody>
          <a:bodyPr spcFirstLastPara="1" wrap="square" lIns="0" tIns="11950" rIns="0" bIns="0" anchor="b" anchorCtr="0">
            <a:spAutoFit/>
          </a:bodyPr>
          <a:lstStyle/>
          <a:p>
            <a:pPr marL="11397" lvl="0" indent="0" algn="ctr" rtl="0">
              <a:lnSpc>
                <a:spcPct val="100000"/>
              </a:lnSpc>
              <a:spcBef>
                <a:spcPts val="0"/>
              </a:spcBef>
              <a:spcAft>
                <a:spcPts val="0"/>
              </a:spcAft>
              <a:buClr>
                <a:schemeClr val="dk2"/>
              </a:buClr>
              <a:buSzPts val="4400"/>
              <a:buFont typeface="Calibri"/>
              <a:buNone/>
            </a:pPr>
            <a:r>
              <a:rPr lang="en-IN" sz="4400" b="1"/>
              <a:t>DAS (Decimal Adjust for Subtraction)</a:t>
            </a:r>
            <a:endParaRPr sz="44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8"/>
          <p:cNvSpPr txBox="1">
            <a:spLocks noGrp="1"/>
          </p:cNvSpPr>
          <p:nvPr>
            <p:ph type="title" idx="4294967295"/>
          </p:nvPr>
        </p:nvSpPr>
        <p:spPr>
          <a:xfrm>
            <a:off x="428596"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Representation of Numbers</a:t>
            </a:r>
            <a:endParaRPr sz="5000" b="1" i="0" u="none" strike="noStrike" cap="none">
              <a:solidFill>
                <a:schemeClr val="dk2"/>
              </a:solidFill>
              <a:latin typeface="Calibri"/>
              <a:ea typeface="Calibri"/>
              <a:cs typeface="Calibri"/>
              <a:sym typeface="Calibri"/>
            </a:endParaRPr>
          </a:p>
        </p:txBody>
      </p:sp>
      <p:sp>
        <p:nvSpPr>
          <p:cNvPr id="432" name="Google Shape;432;p48"/>
          <p:cNvSpPr txBox="1"/>
          <p:nvPr/>
        </p:nvSpPr>
        <p:spPr>
          <a:xfrm>
            <a:off x="857224" y="1285860"/>
            <a:ext cx="7567259" cy="4709160"/>
          </a:xfrm>
          <a:prstGeom prst="rect">
            <a:avLst/>
          </a:prstGeom>
          <a:noFill/>
          <a:ln>
            <a:noFill/>
          </a:ln>
        </p:spPr>
        <p:txBody>
          <a:bodyPr spcFirstLastPara="1" wrap="square" lIns="0" tIns="69200" rIns="0" bIns="0" anchor="t" anchorCtr="0">
            <a:spAutoFit/>
          </a:bodyPr>
          <a:lstStyle/>
          <a:p>
            <a:pPr marL="355600" marR="0" lvl="0" indent="-342900" algn="l" rtl="0">
              <a:lnSpc>
                <a:spcPct val="100000"/>
              </a:lnSpc>
              <a:spcBef>
                <a:spcPts val="0"/>
              </a:spcBef>
              <a:spcAft>
                <a:spcPts val="0"/>
              </a:spcAft>
              <a:buClr>
                <a:schemeClr val="dk1"/>
              </a:buClr>
              <a:buSzPts val="2800"/>
              <a:buFont typeface="Times New Roman"/>
              <a:buChar char="•"/>
            </a:pPr>
            <a:r>
              <a:rPr lang="en-IN" sz="2800" b="0" i="0" u="none" strike="noStrike" cap="none">
                <a:solidFill>
                  <a:schemeClr val="dk1"/>
                </a:solidFill>
                <a:latin typeface="Times New Roman"/>
                <a:ea typeface="Times New Roman"/>
                <a:cs typeface="Times New Roman"/>
                <a:sym typeface="Times New Roman"/>
              </a:rPr>
              <a:t>ASCII representation</a:t>
            </a:r>
            <a:endParaRPr sz="2800" b="0" i="0" u="none" strike="noStrike" cap="none">
              <a:solidFill>
                <a:schemeClr val="dk1"/>
              </a:solidFill>
              <a:latin typeface="Times New Roman"/>
              <a:ea typeface="Times New Roman"/>
              <a:cs typeface="Times New Roman"/>
              <a:sym typeface="Times New Roman"/>
            </a:endParaRPr>
          </a:p>
          <a:p>
            <a:pPr marL="756285" marR="0" lvl="1" indent="-286385" algn="l" rtl="0">
              <a:lnSpc>
                <a:spcPct val="100000"/>
              </a:lnSpc>
              <a:spcBef>
                <a:spcPts val="39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Numbers are stored as a string of ASCII characters</a:t>
            </a:r>
            <a:endParaRPr sz="2400" b="0" i="0" u="none" strike="noStrike" cap="none">
              <a:solidFill>
                <a:schemeClr val="dk1"/>
              </a:solidFill>
              <a:latin typeface="Times New Roman"/>
              <a:ea typeface="Times New Roman"/>
              <a:cs typeface="Times New Roman"/>
              <a:sym typeface="Times New Roman"/>
            </a:endParaRPr>
          </a:p>
          <a:p>
            <a:pPr marL="927100" marR="0" lvl="0" indent="0" algn="l" rtl="0">
              <a:lnSpc>
                <a:spcPct val="100000"/>
              </a:lnSpc>
              <a:spcBef>
                <a:spcPts val="475"/>
              </a:spcBef>
              <a:spcAft>
                <a:spcPts val="0"/>
              </a:spcAft>
              <a:buClr>
                <a:schemeClr val="dk1"/>
              </a:buClr>
              <a:buSzPts val="2000"/>
              <a:buFont typeface="Times New Roman"/>
              <a:buNone/>
            </a:pPr>
            <a:r>
              <a:rPr lang="en-IN" sz="2000" b="0" i="0" u="none" strike="noStrike" cap="none">
                <a:solidFill>
                  <a:schemeClr val="dk1"/>
                </a:solidFill>
                <a:latin typeface="Times New Roman"/>
                <a:ea typeface="Times New Roman"/>
                <a:cs typeface="Times New Roman"/>
                <a:sym typeface="Times New Roman"/>
              </a:rPr>
              <a:t>» Example: 1234 is stored as 31 32 33 34H</a:t>
            </a:r>
            <a:endParaRPr sz="2000" b="0" i="0" u="none" strike="noStrike" cap="none">
              <a:solidFill>
                <a:schemeClr val="dk1"/>
              </a:solidFill>
              <a:latin typeface="Times New Roman"/>
              <a:ea typeface="Times New Roman"/>
              <a:cs typeface="Times New Roman"/>
              <a:sym typeface="Times New Roman"/>
            </a:endParaRPr>
          </a:p>
          <a:p>
            <a:pPr marL="1840864" marR="0" lvl="0" indent="0" algn="l" rtl="0">
              <a:lnSpc>
                <a:spcPct val="100000"/>
              </a:lnSpc>
              <a:spcBef>
                <a:spcPts val="480"/>
              </a:spcBef>
              <a:spcAft>
                <a:spcPts val="0"/>
              </a:spcAft>
              <a:buClr>
                <a:schemeClr val="dk1"/>
              </a:buClr>
              <a:buSzPts val="2000"/>
              <a:buFont typeface="Arial Black"/>
              <a:buNone/>
            </a:pPr>
            <a:r>
              <a:rPr lang="en-IN" sz="2000" b="0" i="0" u="none" strike="noStrike" cap="none">
                <a:solidFill>
                  <a:schemeClr val="dk1"/>
                </a:solidFill>
                <a:latin typeface="Arial Black"/>
                <a:ea typeface="Arial Black"/>
                <a:cs typeface="Arial Black"/>
                <a:sym typeface="Arial Black"/>
              </a:rPr>
              <a:t>&gt;</a:t>
            </a:r>
            <a:r>
              <a:rPr lang="en-IN" sz="2000" b="0" i="0" u="none" strike="noStrike" cap="none">
                <a:solidFill>
                  <a:schemeClr val="dk1"/>
                </a:solidFill>
                <a:latin typeface="Times New Roman"/>
                <a:ea typeface="Times New Roman"/>
                <a:cs typeface="Times New Roman"/>
                <a:sym typeface="Times New Roman"/>
              </a:rPr>
              <a:t>ASCII for 1 is 31H, for 2 is 32H, etc.</a:t>
            </a:r>
            <a:endParaRPr sz="2000" b="0" i="0" u="none" strike="noStrike" cap="none">
              <a:solidFill>
                <a:schemeClr val="dk1"/>
              </a:solidFill>
              <a:latin typeface="Times New Roman"/>
              <a:ea typeface="Times New Roman"/>
              <a:cs typeface="Times New Roman"/>
              <a:sym typeface="Times New Roman"/>
            </a:endParaRPr>
          </a:p>
          <a:p>
            <a:pPr marL="355600" marR="0" lvl="0" indent="-342900" algn="l" rtl="0">
              <a:lnSpc>
                <a:spcPct val="100000"/>
              </a:lnSpc>
              <a:spcBef>
                <a:spcPts val="95"/>
              </a:spcBef>
              <a:spcAft>
                <a:spcPts val="0"/>
              </a:spcAft>
              <a:buClr>
                <a:schemeClr val="dk1"/>
              </a:buClr>
              <a:buSzPts val="2800"/>
              <a:buFont typeface="Times New Roman"/>
              <a:buChar char="•"/>
            </a:pPr>
            <a:r>
              <a:rPr lang="en-IN" sz="2800" b="0" i="0" u="none" strike="noStrike" cap="none">
                <a:solidFill>
                  <a:schemeClr val="dk1"/>
                </a:solidFill>
                <a:latin typeface="Times New Roman"/>
                <a:ea typeface="Times New Roman"/>
                <a:cs typeface="Times New Roman"/>
                <a:sym typeface="Times New Roman"/>
              </a:rPr>
              <a:t>BCD representation</a:t>
            </a:r>
            <a:endParaRPr sz="2800" b="0" i="0" u="none" strike="noStrike" cap="none">
              <a:solidFill>
                <a:schemeClr val="dk1"/>
              </a:solidFill>
              <a:latin typeface="Times New Roman"/>
              <a:ea typeface="Times New Roman"/>
              <a:cs typeface="Times New Roman"/>
              <a:sym typeface="Times New Roman"/>
            </a:endParaRPr>
          </a:p>
          <a:p>
            <a:pPr marL="756285" marR="0" lvl="1" indent="-286385" algn="l" rtl="0">
              <a:lnSpc>
                <a:spcPct val="100000"/>
              </a:lnSpc>
              <a:spcBef>
                <a:spcPts val="235"/>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Unpacked BCD</a:t>
            </a:r>
            <a:endParaRPr sz="2400" b="0" i="0" u="none" strike="noStrike" cap="none">
              <a:solidFill>
                <a:schemeClr val="dk1"/>
              </a:solidFill>
              <a:latin typeface="Times New Roman"/>
              <a:ea typeface="Times New Roman"/>
              <a:cs typeface="Times New Roman"/>
              <a:sym typeface="Times New Roman"/>
            </a:endParaRPr>
          </a:p>
          <a:p>
            <a:pPr marL="927100" marR="0" lvl="0" indent="0" algn="l" rtl="0">
              <a:lnSpc>
                <a:spcPct val="100000"/>
              </a:lnSpc>
              <a:spcBef>
                <a:spcPts val="414"/>
              </a:spcBef>
              <a:spcAft>
                <a:spcPts val="0"/>
              </a:spcAft>
              <a:buClr>
                <a:schemeClr val="dk1"/>
              </a:buClr>
              <a:buSzPts val="2000"/>
              <a:buFont typeface="Times New Roman"/>
              <a:buNone/>
            </a:pPr>
            <a:r>
              <a:rPr lang="en-IN" sz="2000" b="0" i="0" u="none" strike="noStrike" cap="none">
                <a:solidFill>
                  <a:schemeClr val="dk1"/>
                </a:solidFill>
                <a:latin typeface="Times New Roman"/>
                <a:ea typeface="Times New Roman"/>
                <a:cs typeface="Times New Roman"/>
                <a:sym typeface="Times New Roman"/>
              </a:rPr>
              <a:t>» Example: 1234 is stored as 01 02 03 04H</a:t>
            </a:r>
            <a:endParaRPr sz="2000" b="0" i="0" u="none" strike="noStrike" cap="none">
              <a:solidFill>
                <a:schemeClr val="dk1"/>
              </a:solidFill>
              <a:latin typeface="Times New Roman"/>
              <a:ea typeface="Times New Roman"/>
              <a:cs typeface="Times New Roman"/>
              <a:sym typeface="Times New Roman"/>
            </a:endParaRPr>
          </a:p>
          <a:p>
            <a:pPr marL="1612900" marR="781685" lvl="2" indent="-228600" algn="l" rtl="0">
              <a:lnSpc>
                <a:spcPct val="100000"/>
              </a:lnSpc>
              <a:spcBef>
                <a:spcPts val="480"/>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Additional byte is used for sign</a:t>
            </a:r>
            <a:endParaRPr sz="2000" b="0" i="0" u="none" strike="noStrike" cap="none">
              <a:solidFill>
                <a:schemeClr val="dk1"/>
              </a:solidFill>
              <a:latin typeface="Times New Roman"/>
              <a:ea typeface="Times New Roman"/>
              <a:cs typeface="Times New Roman"/>
              <a:sym typeface="Times New Roman"/>
            </a:endParaRPr>
          </a:p>
          <a:p>
            <a:pPr marL="1840864" marR="0" lvl="0" indent="0" algn="l" rtl="0">
              <a:lnSpc>
                <a:spcPct val="100000"/>
              </a:lnSpc>
              <a:spcBef>
                <a:spcPts val="540"/>
              </a:spcBef>
              <a:spcAft>
                <a:spcPts val="0"/>
              </a:spcAft>
              <a:buClr>
                <a:schemeClr val="dk1"/>
              </a:buClr>
              <a:buSzPts val="2000"/>
              <a:buFont typeface="Arial Black"/>
              <a:buNone/>
            </a:pPr>
            <a:r>
              <a:rPr lang="en-IN" sz="2000" b="0" i="0" u="none" strike="noStrike" cap="none">
                <a:solidFill>
                  <a:schemeClr val="dk1"/>
                </a:solidFill>
                <a:latin typeface="Arial Black"/>
                <a:ea typeface="Arial Black"/>
                <a:cs typeface="Arial Black"/>
                <a:sym typeface="Arial Black"/>
              </a:rPr>
              <a:t>&gt;</a:t>
            </a:r>
            <a:r>
              <a:rPr lang="en-IN" sz="2000" b="0" i="0" u="none" strike="noStrike" cap="none">
                <a:solidFill>
                  <a:schemeClr val="dk1"/>
                </a:solidFill>
                <a:latin typeface="Times New Roman"/>
                <a:ea typeface="Times New Roman"/>
                <a:cs typeface="Times New Roman"/>
                <a:sym typeface="Times New Roman"/>
              </a:rPr>
              <a:t>Sign byte: </a:t>
            </a:r>
            <a:r>
              <a:rPr lang="en-IN" sz="2000" b="1" i="0" u="none" strike="noStrike" cap="none">
                <a:solidFill>
                  <a:srgbClr val="FF0000"/>
                </a:solidFill>
                <a:latin typeface="Times New Roman"/>
                <a:ea typeface="Times New Roman"/>
                <a:cs typeface="Times New Roman"/>
                <a:sym typeface="Times New Roman"/>
              </a:rPr>
              <a:t>00H for +</a:t>
            </a:r>
            <a:r>
              <a:rPr lang="en-IN" sz="2000" b="0" i="0" u="none" strike="noStrike" cap="none">
                <a:solidFill>
                  <a:schemeClr val="dk1"/>
                </a:solidFill>
                <a:latin typeface="Times New Roman"/>
                <a:ea typeface="Times New Roman"/>
                <a:cs typeface="Times New Roman"/>
                <a:sym typeface="Times New Roman"/>
              </a:rPr>
              <a:t> and </a:t>
            </a:r>
            <a:r>
              <a:rPr lang="en-IN" sz="2000" b="1" i="0" u="none" strike="noStrike" cap="none">
                <a:solidFill>
                  <a:srgbClr val="FF0000"/>
                </a:solidFill>
                <a:latin typeface="Times New Roman"/>
                <a:ea typeface="Times New Roman"/>
                <a:cs typeface="Times New Roman"/>
                <a:sym typeface="Times New Roman"/>
              </a:rPr>
              <a:t>80H for </a:t>
            </a:r>
            <a:r>
              <a:rPr lang="en-IN" sz="2000" b="1" i="0" u="none" strike="noStrike" cap="none">
                <a:solidFill>
                  <a:srgbClr val="FF0000"/>
                </a:solidFill>
                <a:latin typeface="Noto Sans Symbols"/>
                <a:ea typeface="Noto Sans Symbols"/>
                <a:cs typeface="Noto Sans Symbols"/>
                <a:sym typeface="Noto Sans Symbols"/>
              </a:rPr>
              <a:t>−</a:t>
            </a:r>
            <a:endParaRPr sz="2000" b="1" i="0" u="none" strike="noStrike" cap="none">
              <a:solidFill>
                <a:srgbClr val="FF0000"/>
              </a:solidFill>
              <a:latin typeface="Noto Sans Symbols"/>
              <a:ea typeface="Noto Sans Symbols"/>
              <a:cs typeface="Noto Sans Symbols"/>
              <a:sym typeface="Noto Sans Symbols"/>
            </a:endParaRPr>
          </a:p>
          <a:p>
            <a:pPr marL="756285" marR="0" lvl="1" indent="-286385" algn="l" rtl="0">
              <a:lnSpc>
                <a:spcPct val="100000"/>
              </a:lnSpc>
              <a:spcBef>
                <a:spcPts val="27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Packed BCD</a:t>
            </a:r>
            <a:endParaRPr sz="2400" b="0" i="0" u="none" strike="noStrike" cap="none">
              <a:solidFill>
                <a:schemeClr val="dk1"/>
              </a:solidFill>
              <a:latin typeface="Times New Roman"/>
              <a:ea typeface="Times New Roman"/>
              <a:cs typeface="Times New Roman"/>
              <a:sym typeface="Times New Roman"/>
            </a:endParaRPr>
          </a:p>
          <a:p>
            <a:pPr marL="927100" marR="0" lvl="0" indent="0" algn="l" rtl="0">
              <a:lnSpc>
                <a:spcPct val="100000"/>
              </a:lnSpc>
              <a:spcBef>
                <a:spcPts val="425"/>
              </a:spcBef>
              <a:spcAft>
                <a:spcPts val="0"/>
              </a:spcAft>
              <a:buClr>
                <a:schemeClr val="dk1"/>
              </a:buClr>
              <a:buSzPts val="2000"/>
              <a:buFont typeface="Times New Roman"/>
              <a:buNone/>
            </a:pPr>
            <a:r>
              <a:rPr lang="en-IN" sz="2000" b="0" i="0" u="none" strike="noStrike" cap="none">
                <a:solidFill>
                  <a:schemeClr val="dk1"/>
                </a:solidFill>
                <a:latin typeface="Times New Roman"/>
                <a:ea typeface="Times New Roman"/>
                <a:cs typeface="Times New Roman"/>
                <a:sym typeface="Times New Roman"/>
              </a:rPr>
              <a:t>» Saves space by packing two digits into a byte</a:t>
            </a:r>
            <a:endParaRPr sz="2000" b="0" i="0" u="none" strike="noStrike" cap="none">
              <a:solidFill>
                <a:schemeClr val="dk1"/>
              </a:solidFill>
              <a:latin typeface="Times New Roman"/>
              <a:ea typeface="Times New Roman"/>
              <a:cs typeface="Times New Roman"/>
              <a:sym typeface="Times New Roman"/>
            </a:endParaRPr>
          </a:p>
          <a:p>
            <a:pPr marL="1612265" marR="0" lvl="2" indent="-227964" algn="l" rtl="0">
              <a:lnSpc>
                <a:spcPct val="100000"/>
              </a:lnSpc>
              <a:spcBef>
                <a:spcPts val="465"/>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Example: 1234 is stored as 12 34H</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9"/>
          <p:cNvSpPr txBox="1">
            <a:spLocks noGrp="1"/>
          </p:cNvSpPr>
          <p:nvPr>
            <p:ph type="title"/>
          </p:nvPr>
        </p:nvSpPr>
        <p:spPr>
          <a:xfrm>
            <a:off x="214282" y="785794"/>
            <a:ext cx="8786874" cy="750748"/>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800"/>
              <a:buFont typeface="Calibri"/>
              <a:buNone/>
            </a:pPr>
            <a:r>
              <a:rPr lang="en-IN" sz="4800" b="1"/>
              <a:t>AAA (ASCII Adjust After Addition)</a:t>
            </a:r>
            <a:endParaRPr sz="4800" b="1"/>
          </a:p>
        </p:txBody>
      </p:sp>
      <p:sp>
        <p:nvSpPr>
          <p:cNvPr id="438" name="Google Shape;438;p49"/>
          <p:cNvSpPr txBox="1"/>
          <p:nvPr/>
        </p:nvSpPr>
        <p:spPr>
          <a:xfrm>
            <a:off x="1116676" y="1586615"/>
            <a:ext cx="6377709" cy="4229292"/>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AF and CY &lt;- Reset i.e. 0.</a:t>
            </a:r>
            <a:endParaRPr/>
          </a:p>
          <a:p>
            <a:pPr marL="319115" marR="0" lvl="0" indent="-180717" algn="l" rtl="0">
              <a:lnSpc>
                <a:spcPct val="100000"/>
              </a:lnSpc>
              <a:spcBef>
                <a:spcPts val="879"/>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In both cases, Clear the higher nibble of AL.</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MOV AX,0F ;      </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AAA;     </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HLT</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51" name="Google Shape;151;p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rgbClr val="E7BC29"/>
              </a:buClr>
              <a:buSzPts val="2375"/>
              <a:buFont typeface="Noto Sans Symbols"/>
              <a:buChar char="⚫"/>
            </a:pPr>
            <a:r>
              <a:rPr lang="en-IN" sz="2500" b="1" i="0" u="none" strike="noStrike" cap="none">
                <a:solidFill>
                  <a:schemeClr val="dk1"/>
                </a:solidFill>
                <a:latin typeface="Constantia"/>
                <a:ea typeface="Constantia"/>
                <a:cs typeface="Constantia"/>
                <a:sym typeface="Constantia"/>
              </a:rPr>
              <a:t>MOV Des, Src:</a:t>
            </a:r>
            <a:endParaRPr sz="2500" b="1" i="0" u="none" strike="noStrike" cap="none">
              <a:solidFill>
                <a:schemeClr val="dk1"/>
              </a:solidFill>
              <a:latin typeface="Constantia"/>
              <a:ea typeface="Constantia"/>
              <a:cs typeface="Constantia"/>
              <a:sym typeface="Constantia"/>
            </a:endParaRPr>
          </a:p>
        </p:txBody>
      </p:sp>
      <p:pic>
        <p:nvPicPr>
          <p:cNvPr id="152" name="Google Shape;152;p5"/>
          <p:cNvPicPr preferRelativeResize="0"/>
          <p:nvPr/>
        </p:nvPicPr>
        <p:blipFill rotWithShape="1">
          <a:blip r:embed="rId3">
            <a:alphaModFix/>
          </a:blip>
          <a:srcRect/>
          <a:stretch/>
        </p:blipFill>
        <p:spPr>
          <a:xfrm>
            <a:off x="528638" y="2209800"/>
            <a:ext cx="8086725" cy="2438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p:nvPr/>
        </p:nvSpPr>
        <p:spPr>
          <a:xfrm>
            <a:off x="1116676" y="1586615"/>
            <a:ext cx="6377709" cy="4652485"/>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AF and CY &lt;- Reset i.e. 0.</a:t>
            </a:r>
            <a:endParaRPr/>
          </a:p>
          <a:p>
            <a:pPr marL="319115" marR="0" lvl="0" indent="-180717" algn="l" rtl="0">
              <a:lnSpc>
                <a:spcPct val="100000"/>
              </a:lnSpc>
              <a:spcBef>
                <a:spcPts val="879"/>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In both cases, Clear the higher nibble of AL.</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MOV AX,0F ;      AX&lt;- 000F, AH&lt;- 00, AL &lt;- 0F</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AAA;     AL&lt;- F(15) + 6 =  05(21) ,  AH &lt;- AH+1, -&gt;01                    		AF and CY &lt;- 1.      0105H</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HLT</a:t>
            </a:r>
            <a:endParaRPr sz="2000" b="0" i="0" u="none" strike="noStrike" cap="none">
              <a:solidFill>
                <a:schemeClr val="dk1"/>
              </a:solidFill>
              <a:latin typeface="Times New Roman"/>
              <a:ea typeface="Times New Roman"/>
              <a:cs typeface="Times New Roman"/>
              <a:sym typeface="Times New Roman"/>
            </a:endParaRPr>
          </a:p>
        </p:txBody>
      </p:sp>
      <p:sp>
        <p:nvSpPr>
          <p:cNvPr id="444" name="Google Shape;444;p50"/>
          <p:cNvSpPr txBox="1"/>
          <p:nvPr/>
        </p:nvSpPr>
        <p:spPr>
          <a:xfrm>
            <a:off x="0" y="785794"/>
            <a:ext cx="9144000" cy="750748"/>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800"/>
              <a:buFont typeface="Calibri"/>
              <a:buNone/>
            </a:pPr>
            <a:r>
              <a:rPr lang="en-IN" sz="4800" b="1" i="0" u="none" strike="noStrike" cap="none">
                <a:solidFill>
                  <a:schemeClr val="dk2"/>
                </a:solidFill>
                <a:latin typeface="Calibri"/>
                <a:ea typeface="Calibri"/>
                <a:cs typeface="Calibri"/>
                <a:sym typeface="Calibri"/>
              </a:rPr>
              <a:t>AAA (ASCII Adjust After Addition)</a:t>
            </a:r>
            <a:r>
              <a:rPr lang="en-IN" sz="1800" b="1" i="0" u="none" strike="noStrike" cap="none">
                <a:solidFill>
                  <a:schemeClr val="dk2"/>
                </a:solidFill>
                <a:latin typeface="Calibri"/>
                <a:ea typeface="Calibri"/>
                <a:cs typeface="Calibri"/>
                <a:sym typeface="Calibri"/>
              </a:rPr>
              <a:t>contd.</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1"/>
          <p:cNvSpPr txBox="1"/>
          <p:nvPr/>
        </p:nvSpPr>
        <p:spPr>
          <a:xfrm>
            <a:off x="1116676" y="1586615"/>
            <a:ext cx="6377709" cy="2906238"/>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strike="noStrike" cap="none">
                <a:solidFill>
                  <a:schemeClr val="dk1"/>
                </a:solidFill>
                <a:latin typeface="Times New Roman"/>
                <a:ea typeface="Times New Roman"/>
                <a:cs typeface="Times New Roman"/>
                <a:sym typeface="Times New Roman"/>
              </a:rPr>
              <a:t>The </a:t>
            </a:r>
            <a:r>
              <a:rPr lang="en-IN" sz="2500" b="1" i="0" u="none" strike="noStrike" cap="none">
                <a:solidFill>
                  <a:schemeClr val="dk1"/>
                </a:solidFill>
                <a:latin typeface="Courier New"/>
                <a:ea typeface="Courier New"/>
                <a:cs typeface="Courier New"/>
                <a:sym typeface="Courier New"/>
              </a:rPr>
              <a:t>aaa </a:t>
            </a:r>
            <a:r>
              <a:rPr lang="en-IN" sz="2500" b="0" i="0" u="none" strike="noStrike" cap="none">
                <a:solidFill>
                  <a:schemeClr val="dk1"/>
                </a:solidFill>
                <a:latin typeface="Times New Roman"/>
                <a:ea typeface="Times New Roman"/>
                <a:cs typeface="Times New Roman"/>
                <a:sym typeface="Times New Roman"/>
              </a:rPr>
              <a:t>instruction works as follows:</a:t>
            </a:r>
            <a:endParaRPr sz="2500" b="0" i="0" u="none" strike="noStrike" cap="none">
              <a:solidFill>
                <a:schemeClr val="dk1"/>
              </a:solidFill>
              <a:latin typeface="Times New Roman"/>
              <a:ea typeface="Times New Roman"/>
              <a:cs typeface="Times New Roman"/>
              <a:sym typeface="Times New Roman"/>
            </a:endParaRPr>
          </a:p>
          <a:p>
            <a:pPr marL="678690" marR="412571" lvl="1" indent="-257002" algn="l" rtl="0">
              <a:lnSpc>
                <a:spcPct val="119400"/>
              </a:lnSpc>
              <a:spcBef>
                <a:spcPts val="179"/>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adds 6 to AL and 1 to AH.</a:t>
            </a:r>
            <a:endParaRPr sz="2200" b="0" i="0" u="none" strike="noStrike" cap="none">
              <a:solidFill>
                <a:schemeClr val="dk1"/>
              </a:solidFill>
              <a:latin typeface="Times New Roman"/>
              <a:ea typeface="Times New Roman"/>
              <a:cs typeface="Times New Roman"/>
              <a:sym typeface="Times New Roman"/>
            </a:endParaRPr>
          </a:p>
          <a:p>
            <a:pPr marL="1242271" marR="0" lvl="0" indent="0" algn="l" rtl="0">
              <a:lnSpc>
                <a:spcPct val="100000"/>
              </a:lnSpc>
              <a:spcBef>
                <a:spcPts val="431"/>
              </a:spcBef>
              <a:spcAft>
                <a:spcPts val="0"/>
              </a:spcAft>
              <a:buClr>
                <a:schemeClr val="dk1"/>
              </a:buClr>
              <a:buSzPts val="1800"/>
              <a:buFont typeface="Times New Roman"/>
              <a:buNone/>
            </a:pPr>
            <a:r>
              <a:rPr lang="en-IN" sz="1800" b="0" i="0" u="none" strike="noStrike" cap="none">
                <a:solidFill>
                  <a:schemeClr val="dk1"/>
                </a:solidFill>
                <a:latin typeface="Times New Roman"/>
                <a:ea typeface="Times New Roman"/>
                <a:cs typeface="Times New Roman"/>
                <a:sym typeface="Times New Roman"/>
              </a:rPr>
              <a:t>– Both CF and AF are set</a:t>
            </a:r>
            <a:endParaRPr sz="1800" b="0" i="0" u="none" strike="noStrike" cap="none">
              <a:solidFill>
                <a:schemeClr val="dk1"/>
              </a:solidFill>
              <a:latin typeface="Times New Roman"/>
              <a:ea typeface="Times New Roman"/>
              <a:cs typeface="Times New Roman"/>
              <a:sym typeface="Times New Roman"/>
            </a:endParaRPr>
          </a:p>
          <a:p>
            <a:pPr marL="678690" marR="4559" lvl="1" indent="-257002" algn="l" rtl="0">
              <a:lnSpc>
                <a:spcPct val="116272"/>
              </a:lnSpc>
              <a:spcBef>
                <a:spcPts val="628"/>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In all cases, the most significant four bits in AL are  cleared</a:t>
            </a:r>
            <a:endParaRPr sz="2200" b="0" i="0" u="none" strike="noStrike" cap="none">
              <a:solidFill>
                <a:schemeClr val="dk1"/>
              </a:solidFill>
              <a:latin typeface="Times New Roman"/>
              <a:ea typeface="Times New Roman"/>
              <a:cs typeface="Times New Roman"/>
              <a:sym typeface="Times New Roman"/>
            </a:endParaRPr>
          </a:p>
          <a:p>
            <a:pPr marL="678690" marR="0" lvl="1" indent="-257002" algn="l" rtl="0">
              <a:lnSpc>
                <a:spcPct val="100000"/>
              </a:lnSpc>
              <a:spcBef>
                <a:spcPts val="453"/>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Example:</a:t>
            </a:r>
            <a:endParaRPr sz="2200" b="0" i="0" u="none" strike="noStrike" cap="none">
              <a:solidFill>
                <a:schemeClr val="dk1"/>
              </a:solidFill>
              <a:latin typeface="Times New Roman"/>
              <a:ea typeface="Times New Roman"/>
              <a:cs typeface="Times New Roman"/>
              <a:sym typeface="Times New Roman"/>
            </a:endParaRPr>
          </a:p>
        </p:txBody>
      </p:sp>
      <p:graphicFrame>
        <p:nvGraphicFramePr>
          <p:cNvPr id="450" name="Google Shape;450;p51"/>
          <p:cNvGraphicFramePr/>
          <p:nvPr/>
        </p:nvGraphicFramePr>
        <p:xfrm>
          <a:off x="1045094" y="4355632"/>
          <a:ext cx="7064100" cy="1553068"/>
        </p:xfrm>
        <a:graphic>
          <a:graphicData uri="http://schemas.openxmlformats.org/drawingml/2006/table">
            <a:tbl>
              <a:tblPr firstRow="1" bandRow="1">
                <a:noFill/>
                <a:tableStyleId>{7CF5ABF6-A614-4836-B4FD-B1D67D3B6409}</a:tableStyleId>
              </a:tblPr>
              <a:tblGrid>
                <a:gridCol w="1534975">
                  <a:extLst>
                    <a:ext uri="{9D8B030D-6E8A-4147-A177-3AD203B41FA5}">
                      <a16:colId xmlns:a16="http://schemas.microsoft.com/office/drawing/2014/main" val="20000"/>
                    </a:ext>
                  </a:extLst>
                </a:gridCol>
                <a:gridCol w="1178800">
                  <a:extLst>
                    <a:ext uri="{9D8B030D-6E8A-4147-A177-3AD203B41FA5}">
                      <a16:colId xmlns:a16="http://schemas.microsoft.com/office/drawing/2014/main" val="20001"/>
                    </a:ext>
                  </a:extLst>
                </a:gridCol>
                <a:gridCol w="372350">
                  <a:extLst>
                    <a:ext uri="{9D8B030D-6E8A-4147-A177-3AD203B41FA5}">
                      <a16:colId xmlns:a16="http://schemas.microsoft.com/office/drawing/2014/main" val="20002"/>
                    </a:ext>
                  </a:extLst>
                </a:gridCol>
                <a:gridCol w="744100">
                  <a:extLst>
                    <a:ext uri="{9D8B030D-6E8A-4147-A177-3AD203B41FA5}">
                      <a16:colId xmlns:a16="http://schemas.microsoft.com/office/drawing/2014/main" val="20003"/>
                    </a:ext>
                  </a:extLst>
                </a:gridCol>
                <a:gridCol w="3233875">
                  <a:extLst>
                    <a:ext uri="{9D8B030D-6E8A-4147-A177-3AD203B41FA5}">
                      <a16:colId xmlns:a16="http://schemas.microsoft.com/office/drawing/2014/main" val="20004"/>
                    </a:ext>
                  </a:extLst>
                </a:gridCol>
              </a:tblGrid>
              <a:tr h="551900">
                <a:tc>
                  <a:txBody>
                    <a:bodyPr/>
                    <a:lstStyle/>
                    <a:p>
                      <a:pPr marL="1005839"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sub</a:t>
                      </a:r>
                      <a:endParaRPr sz="1600" u="none" strike="noStrike" cap="none">
                        <a:latin typeface="Courier New"/>
                        <a:ea typeface="Courier New"/>
                        <a:cs typeface="Courier New"/>
                        <a:sym typeface="Courier New"/>
                      </a:endParaRPr>
                    </a:p>
                    <a:p>
                      <a:pPr marL="1005839"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mov</a:t>
                      </a:r>
                      <a:endParaRPr sz="1600" u="none" strike="noStrike" cap="none">
                        <a:latin typeface="Courier New"/>
                        <a:ea typeface="Courier New"/>
                        <a:cs typeface="Courier New"/>
                        <a:sym typeface="Courier New"/>
                      </a:endParaRPr>
                    </a:p>
                  </a:txBody>
                  <a:tcPr marL="0" marR="0" marT="0" marB="0"/>
                </a:tc>
                <a:tc>
                  <a:txBody>
                    <a:bodyPr/>
                    <a:lstStyle/>
                    <a:p>
                      <a:pPr marL="272415"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AH,AH</a:t>
                      </a:r>
                      <a:endParaRPr sz="1600" u="none" strike="noStrike" cap="none">
                        <a:latin typeface="Courier New"/>
                        <a:ea typeface="Courier New"/>
                        <a:cs typeface="Courier New"/>
                        <a:sym typeface="Courier New"/>
                      </a:endParaRPr>
                    </a:p>
                    <a:p>
                      <a:pPr marL="272415"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AL,'6'</a:t>
                      </a:r>
                      <a:endParaRPr sz="1600" u="none" strike="noStrike" cap="none">
                        <a:latin typeface="Courier New"/>
                        <a:ea typeface="Courier New"/>
                        <a:cs typeface="Courier New"/>
                        <a:sym typeface="Courier New"/>
                      </a:endParaRPr>
                    </a:p>
                  </a:txBody>
                  <a:tcPr marL="0" marR="0" marT="0" marB="0"/>
                </a:tc>
                <a:tc>
                  <a:txBody>
                    <a:bodyPr/>
                    <a:lstStyle/>
                    <a:p>
                      <a:pPr marL="203834"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p>
                      <a:pPr marL="203834"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2908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add</a:t>
                      </a:r>
                      <a:endParaRPr sz="1600" u="none" strike="noStrike" cap="none">
                        <a:latin typeface="Courier New"/>
                        <a:ea typeface="Courier New"/>
                        <a:cs typeface="Courier New"/>
                        <a:sym typeface="Courier New"/>
                      </a:endParaRPr>
                    </a:p>
                  </a:txBody>
                  <a:tcPr marL="0" marR="0" marT="0" marB="0"/>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AL,'7'</a:t>
                      </a:r>
                      <a:endParaRPr sz="1600" u="none" strike="noStrike" cap="none">
                        <a:latin typeface="Courier New"/>
                        <a:ea typeface="Courier New"/>
                        <a:cs typeface="Courier New"/>
                        <a:sym typeface="Courier New"/>
                      </a:endParaRPr>
                    </a:p>
                  </a:txBody>
                  <a:tcPr marL="0" marR="0" marT="0" marB="0"/>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7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90800">
                <a:tc>
                  <a:txBody>
                    <a:bodyPr/>
                    <a:lstStyle/>
                    <a:p>
                      <a:pPr marL="1005839" marR="0" lvl="0" indent="0" algn="l"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aaa</a:t>
                      </a:r>
                      <a:endParaRPr sz="16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0325" lvl="0" indent="0" algn="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AX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437"/>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53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or</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AL,30H</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8580" marR="0" lvl="0" indent="0" algn="l" rtl="0">
                        <a:lnSpc>
                          <a:spcPct val="1337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51" name="Google Shape;451;p51"/>
          <p:cNvSpPr txBox="1"/>
          <p:nvPr/>
        </p:nvSpPr>
        <p:spPr>
          <a:xfrm>
            <a:off x="0" y="785794"/>
            <a:ext cx="9144000" cy="750748"/>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800"/>
              <a:buFont typeface="Calibri"/>
              <a:buNone/>
            </a:pPr>
            <a:r>
              <a:rPr lang="en-IN" sz="4800" b="1" i="0" u="none" strike="noStrike" cap="none">
                <a:solidFill>
                  <a:schemeClr val="dk2"/>
                </a:solidFill>
                <a:latin typeface="Calibri"/>
                <a:ea typeface="Calibri"/>
                <a:cs typeface="Calibri"/>
                <a:sym typeface="Calibri"/>
              </a:rPr>
              <a:t>AAA (ASCII Adjust After Addition)</a:t>
            </a:r>
            <a:r>
              <a:rPr lang="en-IN" sz="1800" b="1" i="0" u="none" strike="noStrike" cap="none">
                <a:solidFill>
                  <a:schemeClr val="dk2"/>
                </a:solidFill>
                <a:latin typeface="Calibri"/>
                <a:ea typeface="Calibri"/>
                <a:cs typeface="Calibri"/>
                <a:sym typeface="Calibri"/>
              </a:rPr>
              <a:t>contd.</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p:nvPr/>
        </p:nvSpPr>
        <p:spPr>
          <a:xfrm>
            <a:off x="1116676" y="1586615"/>
            <a:ext cx="6377709" cy="2906238"/>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strike="noStrike" cap="none">
                <a:solidFill>
                  <a:schemeClr val="dk1"/>
                </a:solidFill>
                <a:latin typeface="Times New Roman"/>
                <a:ea typeface="Times New Roman"/>
                <a:cs typeface="Times New Roman"/>
                <a:sym typeface="Times New Roman"/>
              </a:rPr>
              <a:t>The </a:t>
            </a:r>
            <a:r>
              <a:rPr lang="en-IN" sz="2500" b="1" i="0" u="none" strike="noStrike" cap="none">
                <a:solidFill>
                  <a:schemeClr val="dk1"/>
                </a:solidFill>
                <a:latin typeface="Courier New"/>
                <a:ea typeface="Courier New"/>
                <a:cs typeface="Courier New"/>
                <a:sym typeface="Courier New"/>
              </a:rPr>
              <a:t>aaa </a:t>
            </a:r>
            <a:r>
              <a:rPr lang="en-IN" sz="2500" b="0" i="0" u="none" strike="noStrike" cap="none">
                <a:solidFill>
                  <a:schemeClr val="dk1"/>
                </a:solidFill>
                <a:latin typeface="Times New Roman"/>
                <a:ea typeface="Times New Roman"/>
                <a:cs typeface="Times New Roman"/>
                <a:sym typeface="Times New Roman"/>
              </a:rPr>
              <a:t>instruction works as follows:</a:t>
            </a:r>
            <a:endParaRPr sz="2500" b="0" i="0" u="none" strike="noStrike" cap="none">
              <a:solidFill>
                <a:schemeClr val="dk1"/>
              </a:solidFill>
              <a:latin typeface="Times New Roman"/>
              <a:ea typeface="Times New Roman"/>
              <a:cs typeface="Times New Roman"/>
              <a:sym typeface="Times New Roman"/>
            </a:endParaRPr>
          </a:p>
          <a:p>
            <a:pPr marL="678690" marR="412571" lvl="1" indent="-257002" algn="l" rtl="0">
              <a:lnSpc>
                <a:spcPct val="119400"/>
              </a:lnSpc>
              <a:spcBef>
                <a:spcPts val="179"/>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adds 6 to AL and 1 to AH.</a:t>
            </a:r>
            <a:endParaRPr sz="2200" b="0" i="0" u="none" strike="noStrike" cap="none">
              <a:solidFill>
                <a:schemeClr val="dk1"/>
              </a:solidFill>
              <a:latin typeface="Times New Roman"/>
              <a:ea typeface="Times New Roman"/>
              <a:cs typeface="Times New Roman"/>
              <a:sym typeface="Times New Roman"/>
            </a:endParaRPr>
          </a:p>
          <a:p>
            <a:pPr marL="1242271" marR="0" lvl="0" indent="0" algn="l" rtl="0">
              <a:lnSpc>
                <a:spcPct val="100000"/>
              </a:lnSpc>
              <a:spcBef>
                <a:spcPts val="431"/>
              </a:spcBef>
              <a:spcAft>
                <a:spcPts val="0"/>
              </a:spcAft>
              <a:buClr>
                <a:schemeClr val="dk1"/>
              </a:buClr>
              <a:buSzPts val="1800"/>
              <a:buFont typeface="Times New Roman"/>
              <a:buNone/>
            </a:pPr>
            <a:r>
              <a:rPr lang="en-IN" sz="1800" b="0" i="0" u="none" strike="noStrike" cap="none">
                <a:solidFill>
                  <a:schemeClr val="dk1"/>
                </a:solidFill>
                <a:latin typeface="Times New Roman"/>
                <a:ea typeface="Times New Roman"/>
                <a:cs typeface="Times New Roman"/>
                <a:sym typeface="Times New Roman"/>
              </a:rPr>
              <a:t>– Both CF and AF are set</a:t>
            </a:r>
            <a:endParaRPr sz="1800" b="0" i="0" u="none" strike="noStrike" cap="none">
              <a:solidFill>
                <a:schemeClr val="dk1"/>
              </a:solidFill>
              <a:latin typeface="Times New Roman"/>
              <a:ea typeface="Times New Roman"/>
              <a:cs typeface="Times New Roman"/>
              <a:sym typeface="Times New Roman"/>
            </a:endParaRPr>
          </a:p>
          <a:p>
            <a:pPr marL="678690" marR="4559" lvl="1" indent="-257002" algn="l" rtl="0">
              <a:lnSpc>
                <a:spcPct val="116272"/>
              </a:lnSpc>
              <a:spcBef>
                <a:spcPts val="628"/>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In all cases, the most significant four bits in AL are  cleared</a:t>
            </a:r>
            <a:endParaRPr sz="2200" b="0" i="0" u="none" strike="noStrike" cap="none">
              <a:solidFill>
                <a:schemeClr val="dk1"/>
              </a:solidFill>
              <a:latin typeface="Times New Roman"/>
              <a:ea typeface="Times New Roman"/>
              <a:cs typeface="Times New Roman"/>
              <a:sym typeface="Times New Roman"/>
            </a:endParaRPr>
          </a:p>
          <a:p>
            <a:pPr marL="678690" marR="0" lvl="1" indent="-257002" algn="l" rtl="0">
              <a:lnSpc>
                <a:spcPct val="100000"/>
              </a:lnSpc>
              <a:spcBef>
                <a:spcPts val="453"/>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Example:</a:t>
            </a:r>
            <a:endParaRPr sz="2200" b="0" i="0" u="none" strike="noStrike" cap="none">
              <a:solidFill>
                <a:schemeClr val="dk1"/>
              </a:solidFill>
              <a:latin typeface="Times New Roman"/>
              <a:ea typeface="Times New Roman"/>
              <a:cs typeface="Times New Roman"/>
              <a:sym typeface="Times New Roman"/>
            </a:endParaRPr>
          </a:p>
        </p:txBody>
      </p:sp>
      <p:graphicFrame>
        <p:nvGraphicFramePr>
          <p:cNvPr id="457" name="Google Shape;457;p52"/>
          <p:cNvGraphicFramePr/>
          <p:nvPr/>
        </p:nvGraphicFramePr>
        <p:xfrm>
          <a:off x="1045094" y="4355632"/>
          <a:ext cx="7064100" cy="2206610"/>
        </p:xfrm>
        <a:graphic>
          <a:graphicData uri="http://schemas.openxmlformats.org/drawingml/2006/table">
            <a:tbl>
              <a:tblPr firstRow="1" bandRow="1">
                <a:noFill/>
                <a:tableStyleId>{7CF5ABF6-A614-4836-B4FD-B1D67D3B6409}</a:tableStyleId>
              </a:tblPr>
              <a:tblGrid>
                <a:gridCol w="1534975">
                  <a:extLst>
                    <a:ext uri="{9D8B030D-6E8A-4147-A177-3AD203B41FA5}">
                      <a16:colId xmlns:a16="http://schemas.microsoft.com/office/drawing/2014/main" val="20000"/>
                    </a:ext>
                  </a:extLst>
                </a:gridCol>
                <a:gridCol w="1178800">
                  <a:extLst>
                    <a:ext uri="{9D8B030D-6E8A-4147-A177-3AD203B41FA5}">
                      <a16:colId xmlns:a16="http://schemas.microsoft.com/office/drawing/2014/main" val="20001"/>
                    </a:ext>
                  </a:extLst>
                </a:gridCol>
                <a:gridCol w="372350">
                  <a:extLst>
                    <a:ext uri="{9D8B030D-6E8A-4147-A177-3AD203B41FA5}">
                      <a16:colId xmlns:a16="http://schemas.microsoft.com/office/drawing/2014/main" val="20002"/>
                    </a:ext>
                  </a:extLst>
                </a:gridCol>
                <a:gridCol w="744100">
                  <a:extLst>
                    <a:ext uri="{9D8B030D-6E8A-4147-A177-3AD203B41FA5}">
                      <a16:colId xmlns:a16="http://schemas.microsoft.com/office/drawing/2014/main" val="20003"/>
                    </a:ext>
                  </a:extLst>
                </a:gridCol>
                <a:gridCol w="3233875">
                  <a:extLst>
                    <a:ext uri="{9D8B030D-6E8A-4147-A177-3AD203B41FA5}">
                      <a16:colId xmlns:a16="http://schemas.microsoft.com/office/drawing/2014/main" val="20004"/>
                    </a:ext>
                  </a:extLst>
                </a:gridCol>
              </a:tblGrid>
              <a:tr h="551900">
                <a:tc>
                  <a:txBody>
                    <a:bodyPr/>
                    <a:lstStyle/>
                    <a:p>
                      <a:pPr marL="1005839"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sub</a:t>
                      </a:r>
                      <a:endParaRPr sz="1600" u="none" strike="noStrike" cap="none">
                        <a:latin typeface="Courier New"/>
                        <a:ea typeface="Courier New"/>
                        <a:cs typeface="Courier New"/>
                        <a:sym typeface="Courier New"/>
                      </a:endParaRPr>
                    </a:p>
                    <a:p>
                      <a:pPr marL="1005839"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mov</a:t>
                      </a:r>
                      <a:endParaRPr sz="1600" u="none" strike="noStrike" cap="none">
                        <a:latin typeface="Courier New"/>
                        <a:ea typeface="Courier New"/>
                        <a:cs typeface="Courier New"/>
                        <a:sym typeface="Courier New"/>
                      </a:endParaRPr>
                    </a:p>
                  </a:txBody>
                  <a:tcPr marL="0" marR="0" marT="0" marB="0"/>
                </a:tc>
                <a:tc>
                  <a:txBody>
                    <a:bodyPr/>
                    <a:lstStyle/>
                    <a:p>
                      <a:pPr marL="272415"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AH,AH</a:t>
                      </a:r>
                      <a:endParaRPr sz="1600" u="none" strike="noStrike" cap="none">
                        <a:latin typeface="Courier New"/>
                        <a:ea typeface="Courier New"/>
                        <a:cs typeface="Courier New"/>
                        <a:sym typeface="Courier New"/>
                      </a:endParaRPr>
                    </a:p>
                    <a:p>
                      <a:pPr marL="272415"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AL,'6'</a:t>
                      </a:r>
                      <a:endParaRPr sz="1600" u="none" strike="noStrike" cap="none">
                        <a:latin typeface="Courier New"/>
                        <a:ea typeface="Courier New"/>
                        <a:cs typeface="Courier New"/>
                        <a:sym typeface="Courier New"/>
                      </a:endParaRPr>
                    </a:p>
                  </a:txBody>
                  <a:tcPr marL="0" marR="0" marT="0" marB="0"/>
                </a:tc>
                <a:tc>
                  <a:txBody>
                    <a:bodyPr/>
                    <a:lstStyle/>
                    <a:p>
                      <a:pPr marL="203834"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p>
                      <a:pPr marL="203834"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clear</a:t>
                      </a: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AH</a:t>
                      </a: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36H</a:t>
                      </a: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2908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add</a:t>
                      </a:r>
                      <a:endParaRPr sz="1600" u="none" strike="noStrike" cap="none">
                        <a:latin typeface="Courier New"/>
                        <a:ea typeface="Courier New"/>
                        <a:cs typeface="Courier New"/>
                        <a:sym typeface="Courier New"/>
                      </a:endParaRPr>
                    </a:p>
                  </a:txBody>
                  <a:tcPr marL="0" marR="0" marT="0" marB="0"/>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AL,'7'</a:t>
                      </a:r>
                      <a:endParaRPr sz="1600" u="none" strike="noStrike" cap="none">
                        <a:latin typeface="Courier New"/>
                        <a:ea typeface="Courier New"/>
                        <a:cs typeface="Courier New"/>
                        <a:sym typeface="Courier New"/>
                      </a:endParaRPr>
                    </a:p>
                  </a:txBody>
                  <a:tcPr marL="0" marR="0" marT="0" marB="0"/>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36H+37H = 6DH (D+6=3,AH=0(CLEARED IN STEP 1)</a:t>
                      </a: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90800">
                <a:tc>
                  <a:txBody>
                    <a:bodyPr/>
                    <a:lstStyle/>
                    <a:p>
                      <a:pPr marL="1005839" marR="0" lvl="0" indent="0" algn="l"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aaa</a:t>
                      </a:r>
                      <a:endParaRPr sz="16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0325" lvl="0" indent="0" algn="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AX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0103H</a:t>
                      </a: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53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or</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AL,30H</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8580"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33H</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58" name="Google Shape;458;p52"/>
          <p:cNvSpPr txBox="1"/>
          <p:nvPr/>
        </p:nvSpPr>
        <p:spPr>
          <a:xfrm>
            <a:off x="0" y="785794"/>
            <a:ext cx="9144000" cy="750748"/>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800"/>
              <a:buFont typeface="Calibri"/>
              <a:buNone/>
            </a:pPr>
            <a:r>
              <a:rPr lang="en-IN" sz="4800" b="1" i="0" u="none" strike="noStrike" cap="none">
                <a:solidFill>
                  <a:schemeClr val="dk2"/>
                </a:solidFill>
                <a:latin typeface="Calibri"/>
                <a:ea typeface="Calibri"/>
                <a:cs typeface="Calibri"/>
                <a:sym typeface="Calibri"/>
              </a:rPr>
              <a:t>AAA (ASCII Adjust After Addition)</a:t>
            </a:r>
            <a:r>
              <a:rPr lang="en-IN" sz="1800" b="1" i="0" u="none" strike="noStrike" cap="none">
                <a:solidFill>
                  <a:schemeClr val="dk2"/>
                </a:solidFill>
                <a:latin typeface="Calibri"/>
                <a:ea typeface="Calibri"/>
                <a:cs typeface="Calibri"/>
                <a:sym typeface="Calibri"/>
              </a:rPr>
              <a:t>contd.</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464" name="Google Shape;464;p53"/>
          <p:cNvSpPr txBox="1"/>
          <p:nvPr/>
        </p:nvSpPr>
        <p:spPr>
          <a:xfrm>
            <a:off x="1116676" y="1651142"/>
            <a:ext cx="6377709" cy="4041359"/>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subtraction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aas </a:t>
            </a:r>
            <a:r>
              <a:rPr lang="en-IN" sz="2500" b="0" i="0" u="none">
                <a:solidFill>
                  <a:schemeClr val="dk1"/>
                </a:solidFill>
                <a:latin typeface="Times New Roman"/>
                <a:ea typeface="Times New Roman"/>
                <a:cs typeface="Times New Roman"/>
                <a:sym typeface="Times New Roman"/>
              </a:rPr>
              <a:t>instruction works as follows:</a:t>
            </a:r>
            <a:endParaRPr sz="2500" b="0" i="0" u="none">
              <a:solidFill>
                <a:schemeClr val="dk1"/>
              </a:solidFill>
              <a:latin typeface="Times New Roman"/>
              <a:ea typeface="Times New Roman"/>
              <a:cs typeface="Times New Roman"/>
              <a:sym typeface="Times New Roman"/>
            </a:endParaRPr>
          </a:p>
          <a:p>
            <a:pPr marL="678690" marR="296891" lvl="1" indent="-257002" algn="l" rtl="0">
              <a:lnSpc>
                <a:spcPct val="119000"/>
              </a:lnSpc>
              <a:spcBef>
                <a:spcPts val="202"/>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subtracts 6 from AL and 1 from AH.</a:t>
            </a:r>
            <a:endParaRPr sz="2200" b="0" i="0" u="none" strike="noStrike" cap="none">
              <a:solidFill>
                <a:schemeClr val="dk1"/>
              </a:solidFill>
              <a:latin typeface="Times New Roman"/>
              <a:ea typeface="Times New Roman"/>
              <a:cs typeface="Times New Roman"/>
              <a:sym typeface="Times New Roman"/>
            </a:endParaRPr>
          </a:p>
          <a:p>
            <a:pPr marL="1242271" marR="0" lvl="0" indent="0" algn="l" rtl="0">
              <a:lnSpc>
                <a:spcPct val="100000"/>
              </a:lnSpc>
              <a:spcBef>
                <a:spcPts val="440"/>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Both CF and AF are set</a:t>
            </a:r>
            <a:endParaRPr sz="1800" b="0" i="0" u="none">
              <a:solidFill>
                <a:schemeClr val="dk1"/>
              </a:solidFill>
              <a:latin typeface="Times New Roman"/>
              <a:ea typeface="Times New Roman"/>
              <a:cs typeface="Times New Roman"/>
              <a:sym typeface="Times New Roman"/>
            </a:endParaRPr>
          </a:p>
          <a:p>
            <a:pPr marL="678690" marR="4559" lvl="1" indent="-257002" algn="l" rtl="0">
              <a:lnSpc>
                <a:spcPct val="116681"/>
              </a:lnSpc>
              <a:spcBef>
                <a:spcPts val="615"/>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In all cases, the most significant four bits in AL are  cleared</a:t>
            </a:r>
            <a:endParaRPr sz="2200" b="0" i="0" u="none" strike="noStrike" cap="none">
              <a:solidFill>
                <a:schemeClr val="dk1"/>
              </a:solidFill>
              <a:latin typeface="Times New Roman"/>
              <a:ea typeface="Times New Roman"/>
              <a:cs typeface="Times New Roman"/>
              <a:sym typeface="Times New Roman"/>
            </a:endParaRPr>
          </a:p>
          <a:p>
            <a:pPr marL="319115" marR="180072" lvl="0" indent="-307718" algn="l" rtl="0">
              <a:lnSpc>
                <a:spcPct val="100000"/>
              </a:lnSpc>
              <a:spcBef>
                <a:spcPts val="525"/>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This adjustment is needed only if the result is  negative</a:t>
            </a:r>
            <a:endParaRPr sz="2500" b="0" i="0" u="none">
              <a:solidFill>
                <a:schemeClr val="dk1"/>
              </a:solidFill>
              <a:latin typeface="Times New Roman"/>
              <a:ea typeface="Times New Roman"/>
              <a:cs typeface="Times New Roman"/>
              <a:sym typeface="Times New Roman"/>
            </a:endParaRPr>
          </a:p>
        </p:txBody>
      </p:sp>
      <p:sp>
        <p:nvSpPr>
          <p:cNvPr id="465" name="Google Shape;465;p53"/>
          <p:cNvSpPr txBox="1">
            <a:spLocks noGrp="1"/>
          </p:cNvSpPr>
          <p:nvPr>
            <p:ph type="title"/>
          </p:nvPr>
        </p:nvSpPr>
        <p:spPr>
          <a:xfrm>
            <a:off x="142844" y="785794"/>
            <a:ext cx="9001156" cy="689192"/>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400"/>
              <a:buFont typeface="Calibri"/>
              <a:buNone/>
            </a:pPr>
            <a:r>
              <a:rPr lang="en-IN" sz="4400" b="1"/>
              <a:t>AAS (ASCII Adjust After Subtraction)</a:t>
            </a:r>
            <a:endParaRPr sz="44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4"/>
          <p:cNvSpPr txBox="1"/>
          <p:nvPr/>
        </p:nvSpPr>
        <p:spPr>
          <a:xfrm>
            <a:off x="642910" y="1500174"/>
            <a:ext cx="7643866" cy="437677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subtraction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AF and CY &lt;- Reset i.e. 0.</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1" i="0" u="none">
                <a:solidFill>
                  <a:schemeClr val="dk1"/>
                </a:solidFill>
                <a:latin typeface="Times New Roman"/>
                <a:ea typeface="Times New Roman"/>
                <a:cs typeface="Times New Roman"/>
                <a:sym typeface="Times New Roman"/>
              </a:rPr>
              <a:t>In both cases, Clear the higher nibble of AL</a:t>
            </a:r>
            <a:r>
              <a:rPr lang="en-IN" sz="2500" b="0" i="0" u="none">
                <a:solidFill>
                  <a:schemeClr val="dk1"/>
                </a:solidFill>
                <a:latin typeface="Times New Roman"/>
                <a:ea typeface="Times New Roman"/>
                <a:cs typeface="Times New Roman"/>
                <a:sym typeface="Times New Roman"/>
              </a:rPr>
              <a:t>.</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AX,020FH      ;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AAS;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HLT</a:t>
            </a:r>
            <a:endParaRPr sz="2500" b="0" i="0" u="none">
              <a:solidFill>
                <a:schemeClr val="dk1"/>
              </a:solidFill>
              <a:latin typeface="Times New Roman"/>
              <a:ea typeface="Times New Roman"/>
              <a:cs typeface="Times New Roman"/>
              <a:sym typeface="Times New Roman"/>
            </a:endParaRPr>
          </a:p>
        </p:txBody>
      </p:sp>
      <p:sp>
        <p:nvSpPr>
          <p:cNvPr id="471" name="Google Shape;471;p54"/>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5"/>
          <p:cNvSpPr txBox="1"/>
          <p:nvPr/>
        </p:nvSpPr>
        <p:spPr>
          <a:xfrm>
            <a:off x="642910" y="1500174"/>
            <a:ext cx="7643866" cy="476149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subtraction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AF and CY &lt;- Reset i.e. 0.</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1" i="0" u="none">
                <a:solidFill>
                  <a:schemeClr val="dk1"/>
                </a:solidFill>
                <a:latin typeface="Times New Roman"/>
                <a:ea typeface="Times New Roman"/>
                <a:cs typeface="Times New Roman"/>
                <a:sym typeface="Times New Roman"/>
              </a:rPr>
              <a:t>In both cases, Clear the higher nibble of AL</a:t>
            </a:r>
            <a:r>
              <a:rPr lang="en-IN" sz="2500" b="0" i="0" u="none">
                <a:solidFill>
                  <a:schemeClr val="dk1"/>
                </a:solidFill>
                <a:latin typeface="Times New Roman"/>
                <a:ea typeface="Times New Roman"/>
                <a:cs typeface="Times New Roman"/>
                <a:sym typeface="Times New Roman"/>
              </a:rPr>
              <a:t>.</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AX,020FH      ;   AX&lt;- 020F, AH&lt;- 02, AL &lt;- 0F</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AAS;         AL&lt;- F(15) - 6 =  09 ,  AH &lt;- AH-1, -&gt;01          			AF and CY &lt;- 1.   0109 ANS</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HLT</a:t>
            </a:r>
            <a:endParaRPr sz="2500" b="0" i="0" u="none">
              <a:solidFill>
                <a:schemeClr val="dk1"/>
              </a:solidFill>
              <a:latin typeface="Times New Roman"/>
              <a:ea typeface="Times New Roman"/>
              <a:cs typeface="Times New Roman"/>
              <a:sym typeface="Times New Roman"/>
            </a:endParaRPr>
          </a:p>
        </p:txBody>
      </p:sp>
      <p:sp>
        <p:nvSpPr>
          <p:cNvPr id="477" name="Google Shape;477;p55"/>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6"/>
          <p:cNvSpPr txBox="1"/>
          <p:nvPr/>
        </p:nvSpPr>
        <p:spPr>
          <a:xfrm>
            <a:off x="1116677" y="1704684"/>
            <a:ext cx="3733223" cy="395653"/>
          </a:xfrm>
          <a:prstGeom prst="rect">
            <a:avLst/>
          </a:prstGeom>
          <a:noFill/>
          <a:ln>
            <a:noFill/>
          </a:ln>
        </p:spPr>
        <p:txBody>
          <a:bodyPr spcFirstLastPara="1" wrap="square" lIns="0" tIns="1082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1: Positive result</a:t>
            </a:r>
            <a:endParaRPr sz="2500" b="0" i="0" u="none">
              <a:solidFill>
                <a:schemeClr val="dk1"/>
              </a:solidFill>
              <a:latin typeface="Times New Roman"/>
              <a:ea typeface="Times New Roman"/>
              <a:cs typeface="Times New Roman"/>
              <a:sym typeface="Times New Roman"/>
            </a:endParaRPr>
          </a:p>
        </p:txBody>
      </p:sp>
      <p:graphicFrame>
        <p:nvGraphicFramePr>
          <p:cNvPr id="483" name="Google Shape;483;p56"/>
          <p:cNvGraphicFramePr/>
          <p:nvPr/>
        </p:nvGraphicFramePr>
        <p:xfrm>
          <a:off x="1930631" y="2168073"/>
          <a:ext cx="5049400" cy="1671766"/>
        </p:xfrm>
        <a:graphic>
          <a:graphicData uri="http://schemas.openxmlformats.org/drawingml/2006/table">
            <a:tbl>
              <a:tblPr firstRow="1" bandRow="1">
                <a:noFill/>
                <a:tableStyleId>{7CF5ABF6-A614-4836-B4FD-B1D67D3B6409}</a:tableStyleId>
              </a:tblPr>
              <a:tblGrid>
                <a:gridCol w="722175">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gridCol w="831850">
                  <a:extLst>
                    <a:ext uri="{9D8B030D-6E8A-4147-A177-3AD203B41FA5}">
                      <a16:colId xmlns:a16="http://schemas.microsoft.com/office/drawing/2014/main" val="20003"/>
                    </a:ext>
                  </a:extLst>
                </a:gridCol>
                <a:gridCol w="1761825">
                  <a:extLst>
                    <a:ext uri="{9D8B030D-6E8A-4147-A177-3AD203B41FA5}">
                      <a16:colId xmlns:a16="http://schemas.microsoft.com/office/drawing/2014/main" val="20004"/>
                    </a:ext>
                  </a:extLst>
                </a:gridCol>
              </a:tblGrid>
              <a:tr h="609600">
                <a:tc>
                  <a:txBody>
                    <a:bodyPr/>
                    <a:lstStyle/>
                    <a:p>
                      <a:pPr marL="31750" marR="0" lvl="0" indent="0" algn="l" rtl="0">
                        <a:lnSpc>
                          <a:spcPct val="115000"/>
                        </a:lnSpc>
                        <a:spcBef>
                          <a:spcPts val="0"/>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sub</a:t>
                      </a:r>
                      <a:endParaRPr sz="1800" u="none" strike="noStrike" cap="none">
                        <a:latin typeface="Courier New"/>
                        <a:ea typeface="Courier New"/>
                        <a:cs typeface="Courier New"/>
                        <a:sym typeface="Courier New"/>
                      </a:endParaRPr>
                    </a:p>
                    <a:p>
                      <a:pPr marL="31750" marR="0" lvl="0" indent="0" algn="l" rtl="0">
                        <a:lnSpc>
                          <a:spcPct val="100000"/>
                        </a:lnSpc>
                        <a:spcBef>
                          <a:spcPts val="465"/>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mov</a:t>
                      </a:r>
                      <a:endParaRPr sz="1800" u="none" strike="noStrike" cap="none">
                        <a:latin typeface="Courier New"/>
                        <a:ea typeface="Courier New"/>
                        <a:cs typeface="Courier New"/>
                        <a:sym typeface="Courier New"/>
                      </a:endParaRPr>
                    </a:p>
                  </a:txBody>
                  <a:tcPr marL="0" marR="0" marT="0" marB="0"/>
                </a:tc>
                <a:tc>
                  <a:txBody>
                    <a:bodyPr/>
                    <a:lstStyle/>
                    <a:p>
                      <a:pPr marL="304165" marR="0" lvl="0" indent="0" algn="l" rtl="0">
                        <a:lnSpc>
                          <a:spcPct val="115000"/>
                        </a:lnSpc>
                        <a:spcBef>
                          <a:spcPts val="0"/>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AH,AH</a:t>
                      </a:r>
                      <a:endParaRPr sz="1800" u="none" strike="noStrike" cap="none">
                        <a:latin typeface="Courier New"/>
                        <a:ea typeface="Courier New"/>
                        <a:cs typeface="Courier New"/>
                        <a:sym typeface="Courier New"/>
                      </a:endParaRPr>
                    </a:p>
                    <a:p>
                      <a:pPr marL="304165" marR="0" lvl="0" indent="0" algn="l" rtl="0">
                        <a:lnSpc>
                          <a:spcPct val="100000"/>
                        </a:lnSpc>
                        <a:spcBef>
                          <a:spcPts val="465"/>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AL,'9'</a:t>
                      </a:r>
                      <a:endParaRPr sz="1800" u="none" strike="noStrike" cap="none">
                        <a:latin typeface="Courier New"/>
                        <a:ea typeface="Courier New"/>
                        <a:cs typeface="Courier New"/>
                        <a:sym typeface="Courier New"/>
                      </a:endParaRPr>
                    </a:p>
                  </a:txBody>
                  <a:tcPr marL="0" marR="0" marT="0" marB="0"/>
                </a:tc>
                <a:tc>
                  <a:txBody>
                    <a:bodyPr/>
                    <a:lstStyle/>
                    <a:p>
                      <a:pPr marL="227329" marR="0" lvl="0" indent="0" algn="l" rtl="0">
                        <a:lnSpc>
                          <a:spcPct val="115000"/>
                        </a:lnSpc>
                        <a:spcBef>
                          <a:spcPts val="0"/>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t>
                      </a:r>
                      <a:endParaRPr sz="1800" u="none" strike="noStrike" cap="none">
                        <a:latin typeface="Courier New"/>
                        <a:ea typeface="Courier New"/>
                        <a:cs typeface="Courier New"/>
                        <a:sym typeface="Courier New"/>
                      </a:endParaRPr>
                    </a:p>
                    <a:p>
                      <a:pPr marL="227329" marR="0" lvl="0" indent="0" algn="l" rtl="0">
                        <a:lnSpc>
                          <a:spcPct val="100000"/>
                        </a:lnSpc>
                        <a:spcBef>
                          <a:spcPts val="465"/>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t>
                      </a:r>
                      <a:endParaRPr sz="18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0"/>
                  </a:ext>
                </a:extLst>
              </a:tr>
              <a:tr h="322175">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1"/>
                  </a:ext>
                </a:extLst>
              </a:tr>
              <a:tr h="321600">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2"/>
                  </a:ext>
                </a:extLst>
              </a:tr>
              <a:tr h="287425">
                <a:tc>
                  <a:txBody>
                    <a:bodyPr/>
                    <a:lstStyle/>
                    <a:p>
                      <a:pPr marL="3175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3"/>
                  </a:ext>
                </a:extLst>
              </a:tr>
            </a:tbl>
          </a:graphicData>
        </a:graphic>
      </p:graphicFrame>
      <p:sp>
        <p:nvSpPr>
          <p:cNvPr id="484" name="Google Shape;484;p56"/>
          <p:cNvSpPr txBox="1"/>
          <p:nvPr/>
        </p:nvSpPr>
        <p:spPr>
          <a:xfrm>
            <a:off x="1116676" y="3716838"/>
            <a:ext cx="4458855" cy="764638"/>
          </a:xfrm>
          <a:prstGeom prst="rect">
            <a:avLst/>
          </a:prstGeom>
          <a:noFill/>
          <a:ln>
            <a:noFill/>
          </a:ln>
        </p:spPr>
        <p:txBody>
          <a:bodyPr spcFirstLastPara="1" wrap="square" lIns="0" tIns="63800"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2: Negative result</a:t>
            </a:r>
            <a:endParaRPr sz="2500" b="0" i="0" u="none">
              <a:solidFill>
                <a:schemeClr val="dk1"/>
              </a:solidFill>
              <a:latin typeface="Times New Roman"/>
              <a:ea typeface="Times New Roman"/>
              <a:cs typeface="Times New Roman"/>
              <a:sym typeface="Times New Roman"/>
            </a:endParaRPr>
          </a:p>
          <a:p>
            <a:pPr marL="831980" marR="0" lvl="0" indent="0" algn="l" rtl="0">
              <a:lnSpc>
                <a:spcPct val="100000"/>
              </a:lnSpc>
              <a:spcBef>
                <a:spcPts val="301"/>
              </a:spcBef>
              <a:spcAft>
                <a:spcPts val="0"/>
              </a:spcAft>
              <a:buClr>
                <a:schemeClr val="dk1"/>
              </a:buClr>
              <a:buSzPts val="1800"/>
              <a:buFont typeface="Courier New"/>
              <a:buNone/>
            </a:pPr>
            <a:r>
              <a:rPr lang="en-IN" sz="1800" b="1" i="0" u="none">
                <a:solidFill>
                  <a:schemeClr val="dk1"/>
                </a:solidFill>
                <a:latin typeface="Courier New"/>
                <a:ea typeface="Courier New"/>
                <a:cs typeface="Courier New"/>
                <a:sym typeface="Courier New"/>
              </a:rPr>
              <a:t>sub	AH,AH	; </a:t>
            </a:r>
            <a:endParaRPr sz="1800" b="0" i="0" u="none">
              <a:solidFill>
                <a:schemeClr val="dk1"/>
              </a:solidFill>
              <a:latin typeface="Courier New"/>
              <a:ea typeface="Courier New"/>
              <a:cs typeface="Courier New"/>
              <a:sym typeface="Courier New"/>
            </a:endParaRPr>
          </a:p>
        </p:txBody>
      </p:sp>
      <p:graphicFrame>
        <p:nvGraphicFramePr>
          <p:cNvPr id="485" name="Google Shape;485;p56"/>
          <p:cNvGraphicFramePr/>
          <p:nvPr/>
        </p:nvGraphicFramePr>
        <p:xfrm>
          <a:off x="1045094" y="4553575"/>
          <a:ext cx="3341250" cy="1352164"/>
        </p:xfrm>
        <a:graphic>
          <a:graphicData uri="http://schemas.openxmlformats.org/drawingml/2006/table">
            <a:tbl>
              <a:tblPr firstRow="1" bandRow="1">
                <a:noFill/>
                <a:tableStyleId>{7CF5ABF6-A614-4836-B4FD-B1D67D3B6409}</a:tableStyleId>
              </a:tblPr>
              <a:tblGrid>
                <a:gridCol w="1607700">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tblGrid>
              <a:tr h="287425">
                <a:tc>
                  <a:txBody>
                    <a:bodyPr/>
                    <a:lstStyle/>
                    <a:p>
                      <a:pPr marL="1005839"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21600">
                <a:tc>
                  <a:txBody>
                    <a:bodyPr/>
                    <a:lstStyle/>
                    <a:p>
                      <a:pPr marL="1005839"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AL,'9'</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221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86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86" name="Google Shape;486;p56"/>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7"/>
          <p:cNvSpPr txBox="1"/>
          <p:nvPr/>
        </p:nvSpPr>
        <p:spPr>
          <a:xfrm>
            <a:off x="1116677" y="1704684"/>
            <a:ext cx="3733223" cy="395653"/>
          </a:xfrm>
          <a:prstGeom prst="rect">
            <a:avLst/>
          </a:prstGeom>
          <a:noFill/>
          <a:ln>
            <a:noFill/>
          </a:ln>
        </p:spPr>
        <p:txBody>
          <a:bodyPr spcFirstLastPara="1" wrap="square" lIns="0" tIns="1082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1: Positive result</a:t>
            </a:r>
            <a:endParaRPr sz="2500" b="0" i="0" u="none">
              <a:solidFill>
                <a:schemeClr val="dk1"/>
              </a:solidFill>
              <a:latin typeface="Times New Roman"/>
              <a:ea typeface="Times New Roman"/>
              <a:cs typeface="Times New Roman"/>
              <a:sym typeface="Times New Roman"/>
            </a:endParaRPr>
          </a:p>
        </p:txBody>
      </p:sp>
      <p:graphicFrame>
        <p:nvGraphicFramePr>
          <p:cNvPr id="492" name="Google Shape;492;p57"/>
          <p:cNvGraphicFramePr/>
          <p:nvPr/>
        </p:nvGraphicFramePr>
        <p:xfrm>
          <a:off x="1930631" y="2168073"/>
          <a:ext cx="5049400" cy="1671766"/>
        </p:xfrm>
        <a:graphic>
          <a:graphicData uri="http://schemas.openxmlformats.org/drawingml/2006/table">
            <a:tbl>
              <a:tblPr firstRow="1" bandRow="1">
                <a:noFill/>
                <a:tableStyleId>{7CF5ABF6-A614-4836-B4FD-B1D67D3B6409}</a:tableStyleId>
              </a:tblPr>
              <a:tblGrid>
                <a:gridCol w="722175">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gridCol w="831850">
                  <a:extLst>
                    <a:ext uri="{9D8B030D-6E8A-4147-A177-3AD203B41FA5}">
                      <a16:colId xmlns:a16="http://schemas.microsoft.com/office/drawing/2014/main" val="20003"/>
                    </a:ext>
                  </a:extLst>
                </a:gridCol>
                <a:gridCol w="1761825">
                  <a:extLst>
                    <a:ext uri="{9D8B030D-6E8A-4147-A177-3AD203B41FA5}">
                      <a16:colId xmlns:a16="http://schemas.microsoft.com/office/drawing/2014/main" val="20004"/>
                    </a:ext>
                  </a:extLst>
                </a:gridCol>
              </a:tblGrid>
              <a:tr h="609600">
                <a:tc>
                  <a:txBody>
                    <a:bodyPr/>
                    <a:lstStyle/>
                    <a:p>
                      <a:pPr marL="3175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p>
                      <a:pPr marL="31750"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30416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AH,AH</a:t>
                      </a:r>
                      <a:endParaRPr sz="1800" u="none">
                        <a:latin typeface="Courier New"/>
                        <a:ea typeface="Courier New"/>
                        <a:cs typeface="Courier New"/>
                        <a:sym typeface="Courier New"/>
                      </a:endParaRPr>
                    </a:p>
                    <a:p>
                      <a:pPr marL="304165"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AL,'9'</a:t>
                      </a:r>
                      <a:endParaRPr sz="1800" u="none">
                        <a:latin typeface="Courier New"/>
                        <a:ea typeface="Courier New"/>
                        <a:cs typeface="Courier New"/>
                        <a:sym typeface="Courier New"/>
                      </a:endParaRPr>
                    </a:p>
                  </a:txBody>
                  <a:tcPr marL="0" marR="0" marT="0" marB="0"/>
                </a:tc>
                <a:tc>
                  <a:txBody>
                    <a:bodyPr/>
                    <a:lstStyle/>
                    <a:p>
                      <a:pPr marL="227329"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p>
                      <a:pPr marL="227329"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clear</a:t>
                      </a:r>
                      <a:endParaRPr sz="1800" u="none">
                        <a:latin typeface="Courier New"/>
                        <a:ea typeface="Courier New"/>
                        <a:cs typeface="Courier New"/>
                        <a:sym typeface="Courier New"/>
                      </a:endParaRPr>
                    </a:p>
                    <a:p>
                      <a:pPr marL="74930"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AL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AH</a:t>
                      </a:r>
                      <a:endParaRPr sz="1800" u="none">
                        <a:latin typeface="Courier New"/>
                        <a:ea typeface="Courier New"/>
                        <a:cs typeface="Courier New"/>
                        <a:sym typeface="Courier New"/>
                      </a:endParaRPr>
                    </a:p>
                    <a:p>
                      <a:pPr marL="74295"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39H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22175">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39H-33H = 6H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21600">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0006H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287425">
                <a:tc>
                  <a:txBody>
                    <a:bodyPr/>
                    <a:lstStyle/>
                    <a:p>
                      <a:pPr marL="3175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36H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3"/>
                  </a:ext>
                </a:extLst>
              </a:tr>
            </a:tbl>
          </a:graphicData>
        </a:graphic>
      </p:graphicFrame>
      <p:sp>
        <p:nvSpPr>
          <p:cNvPr id="493" name="Google Shape;493;p57"/>
          <p:cNvSpPr txBox="1"/>
          <p:nvPr/>
        </p:nvSpPr>
        <p:spPr>
          <a:xfrm>
            <a:off x="1116676" y="3716838"/>
            <a:ext cx="4458855" cy="764638"/>
          </a:xfrm>
          <a:prstGeom prst="rect">
            <a:avLst/>
          </a:prstGeom>
          <a:noFill/>
          <a:ln>
            <a:noFill/>
          </a:ln>
        </p:spPr>
        <p:txBody>
          <a:bodyPr spcFirstLastPara="1" wrap="square" lIns="0" tIns="63800"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2: Negative result</a:t>
            </a:r>
            <a:endParaRPr sz="2500" b="0" i="0" u="none">
              <a:solidFill>
                <a:schemeClr val="dk1"/>
              </a:solidFill>
              <a:latin typeface="Times New Roman"/>
              <a:ea typeface="Times New Roman"/>
              <a:cs typeface="Times New Roman"/>
              <a:sym typeface="Times New Roman"/>
            </a:endParaRPr>
          </a:p>
          <a:p>
            <a:pPr marL="831980" marR="0" lvl="0" indent="0" algn="l" rtl="0">
              <a:lnSpc>
                <a:spcPct val="100000"/>
              </a:lnSpc>
              <a:spcBef>
                <a:spcPts val="301"/>
              </a:spcBef>
              <a:spcAft>
                <a:spcPts val="0"/>
              </a:spcAft>
              <a:buClr>
                <a:schemeClr val="dk1"/>
              </a:buClr>
              <a:buSzPts val="1800"/>
              <a:buFont typeface="Courier New"/>
              <a:buNone/>
            </a:pPr>
            <a:r>
              <a:rPr lang="en-IN" sz="1800" b="1" i="0" u="none">
                <a:solidFill>
                  <a:schemeClr val="dk1"/>
                </a:solidFill>
                <a:latin typeface="Courier New"/>
                <a:ea typeface="Courier New"/>
                <a:cs typeface="Courier New"/>
                <a:sym typeface="Courier New"/>
              </a:rPr>
              <a:t>sub	AH,AH	; clear AH</a:t>
            </a:r>
            <a:endParaRPr sz="1800" b="0" i="0" u="none">
              <a:solidFill>
                <a:schemeClr val="dk1"/>
              </a:solidFill>
              <a:latin typeface="Courier New"/>
              <a:ea typeface="Courier New"/>
              <a:cs typeface="Courier New"/>
              <a:sym typeface="Courier New"/>
            </a:endParaRPr>
          </a:p>
        </p:txBody>
      </p:sp>
      <p:graphicFrame>
        <p:nvGraphicFramePr>
          <p:cNvPr id="494" name="Google Shape;494;p57"/>
          <p:cNvGraphicFramePr/>
          <p:nvPr/>
        </p:nvGraphicFramePr>
        <p:xfrm>
          <a:off x="1045094" y="4553575"/>
          <a:ext cx="7068150" cy="1711510"/>
        </p:xfrm>
        <a:graphic>
          <a:graphicData uri="http://schemas.openxmlformats.org/drawingml/2006/table">
            <a:tbl>
              <a:tblPr firstRow="1" bandRow="1">
                <a:noFill/>
                <a:tableStyleId>{7CF5ABF6-A614-4836-B4FD-B1D67D3B6409}</a:tableStyleId>
              </a:tblPr>
              <a:tblGrid>
                <a:gridCol w="1607700">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gridCol w="416225">
                  <a:extLst>
                    <a:ext uri="{9D8B030D-6E8A-4147-A177-3AD203B41FA5}">
                      <a16:colId xmlns:a16="http://schemas.microsoft.com/office/drawing/2014/main" val="20003"/>
                    </a:ext>
                  </a:extLst>
                </a:gridCol>
                <a:gridCol w="416225">
                  <a:extLst>
                    <a:ext uri="{9D8B030D-6E8A-4147-A177-3AD203B41FA5}">
                      <a16:colId xmlns:a16="http://schemas.microsoft.com/office/drawing/2014/main" val="20004"/>
                    </a:ext>
                  </a:extLst>
                </a:gridCol>
                <a:gridCol w="2894450">
                  <a:extLst>
                    <a:ext uri="{9D8B030D-6E8A-4147-A177-3AD203B41FA5}">
                      <a16:colId xmlns:a16="http://schemas.microsoft.com/office/drawing/2014/main" val="20005"/>
                    </a:ext>
                  </a:extLst>
                </a:gridCol>
              </a:tblGrid>
              <a:tr h="287425">
                <a:tc>
                  <a:txBody>
                    <a:bodyPr/>
                    <a:lstStyle/>
                    <a:p>
                      <a:pPr marL="1005839"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366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33H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21600">
                <a:tc>
                  <a:txBody>
                    <a:bodyPr/>
                    <a:lstStyle/>
                    <a:p>
                      <a:pPr marL="1005839"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AL,'9'</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366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33H-39H = FAH(2’ OF -6)</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221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366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FF04H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86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7366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34H</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95" name="Google Shape;495;p57"/>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8"/>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501" name="Google Shape;501;p58"/>
          <p:cNvSpPr txBox="1"/>
          <p:nvPr/>
        </p:nvSpPr>
        <p:spPr>
          <a:xfrm>
            <a:off x="785787" y="1651142"/>
            <a:ext cx="7786742" cy="411003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multiplication</a:t>
            </a:r>
            <a:endParaRPr sz="2500" b="0" i="0" u="none">
              <a:solidFill>
                <a:schemeClr val="dk1"/>
              </a:solidFill>
              <a:latin typeface="Times New Roman"/>
              <a:ea typeface="Times New Roman"/>
              <a:cs typeface="Times New Roman"/>
              <a:sym typeface="Times New Roman"/>
            </a:endParaRPr>
          </a:p>
          <a:p>
            <a:pPr marL="319115" marR="0" lvl="0" indent="-307718" algn="just"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aam </a:t>
            </a:r>
            <a:r>
              <a:rPr lang="en-IN" sz="2500" b="0" i="0" u="none">
                <a:solidFill>
                  <a:schemeClr val="dk1"/>
                </a:solidFill>
                <a:latin typeface="Times New Roman"/>
                <a:ea typeface="Times New Roman"/>
                <a:cs typeface="Times New Roman"/>
                <a:sym typeface="Times New Roman"/>
              </a:rPr>
              <a:t>instruction adjusts the result of a </a:t>
            </a:r>
            <a:r>
              <a:rPr lang="en-IN" sz="2500" b="1" i="0" u="none">
                <a:solidFill>
                  <a:schemeClr val="dk1"/>
                </a:solidFill>
                <a:latin typeface="Courier New"/>
                <a:ea typeface="Courier New"/>
                <a:cs typeface="Courier New"/>
                <a:sym typeface="Courier New"/>
              </a:rPr>
              <a:t>mul </a:t>
            </a:r>
            <a:r>
              <a:rPr lang="en-IN" sz="2500" b="0" i="0" u="none">
                <a:solidFill>
                  <a:schemeClr val="dk1"/>
                </a:solidFill>
                <a:latin typeface="Times New Roman"/>
                <a:ea typeface="Times New Roman"/>
                <a:cs typeface="Times New Roman"/>
                <a:sym typeface="Times New Roman"/>
              </a:rPr>
              <a:t>instruction</a:t>
            </a:r>
            <a:endParaRPr sz="2500" b="0" i="0" u="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34"/>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Multiplication should not be performed on ASCII</a:t>
            </a:r>
            <a:endParaRPr sz="2200" b="0" i="0" u="none" strike="noStrike" cap="none">
              <a:solidFill>
                <a:schemeClr val="dk1"/>
              </a:solidFill>
              <a:latin typeface="Times New Roman"/>
              <a:ea typeface="Times New Roman"/>
              <a:cs typeface="Times New Roman"/>
              <a:sym typeface="Times New Roman"/>
            </a:endParaRPr>
          </a:p>
          <a:p>
            <a:pPr marL="831980" marR="0" lvl="0" indent="0" algn="just" rtl="0">
              <a:lnSpc>
                <a:spcPct val="100000"/>
              </a:lnSpc>
              <a:spcBef>
                <a:spcPts val="422"/>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Can be done on unpacked BCD</a:t>
            </a:r>
            <a:endParaRPr sz="1800" b="0" i="0" u="none">
              <a:solidFill>
                <a:schemeClr val="dk1"/>
              </a:solidFill>
              <a:latin typeface="Times New Roman"/>
              <a:ea typeface="Times New Roman"/>
              <a:cs typeface="Times New Roman"/>
              <a:sym typeface="Times New Roman"/>
            </a:endParaRPr>
          </a:p>
          <a:p>
            <a:pPr marL="319115" marR="0" lvl="0" indent="-307718" algn="just"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aam </a:t>
            </a:r>
            <a:r>
              <a:rPr lang="en-IN" sz="2500" b="0" i="0" u="none">
                <a:solidFill>
                  <a:schemeClr val="dk1"/>
                </a:solidFill>
                <a:latin typeface="Times New Roman"/>
                <a:ea typeface="Times New Roman"/>
                <a:cs typeface="Times New Roman"/>
                <a:sym typeface="Times New Roman"/>
              </a:rPr>
              <a:t>instruction works as follows</a:t>
            </a:r>
            <a:endParaRPr sz="2500" b="0" i="0" u="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682"/>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AL is divided by 10</a:t>
            </a:r>
            <a:endParaRPr sz="2200" b="0" i="0" u="none" strike="noStrike" cap="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16"/>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Quotient is stored in AH</a:t>
            </a:r>
            <a:endParaRPr sz="2200" b="0" i="0" u="none" strike="noStrike" cap="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07"/>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Remainder in AL</a:t>
            </a:r>
            <a:endParaRPr sz="2200" b="0" i="0" u="none" strike="noStrike" cap="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9"/>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aam </a:t>
            </a:r>
            <a:r>
              <a:rPr lang="en-IN" sz="2500" b="0" i="0" u="none">
                <a:solidFill>
                  <a:schemeClr val="dk1"/>
                </a:solidFill>
                <a:latin typeface="Times New Roman"/>
                <a:ea typeface="Times New Roman"/>
                <a:cs typeface="Times New Roman"/>
                <a:sym typeface="Times New Roman"/>
              </a:rPr>
              <a:t>does not work with </a:t>
            </a:r>
            <a:r>
              <a:rPr lang="en-IN" sz="2500" b="1" i="0" u="none">
                <a:solidFill>
                  <a:schemeClr val="dk1"/>
                </a:solidFill>
                <a:latin typeface="Courier New"/>
                <a:ea typeface="Courier New"/>
                <a:cs typeface="Courier New"/>
                <a:sym typeface="Courier New"/>
              </a:rPr>
              <a:t>imul </a:t>
            </a:r>
            <a:r>
              <a:rPr lang="en-IN" sz="2500" b="0" i="0" u="none">
                <a:solidFill>
                  <a:schemeClr val="dk1"/>
                </a:solidFill>
                <a:latin typeface="Times New Roman"/>
                <a:ea typeface="Times New Roman"/>
                <a:cs typeface="Times New Roman"/>
                <a:sym typeface="Times New Roman"/>
              </a:rPr>
              <a:t>instruction</a:t>
            </a:r>
            <a:endParaRPr sz="2500" b="0" i="0" u="none">
              <a:solidFill>
                <a:schemeClr val="dk1"/>
              </a:solidFill>
              <a:latin typeface="Times New Roman"/>
              <a:ea typeface="Times New Roman"/>
              <a:cs typeface="Times New Roman"/>
              <a:sym typeface="Times New Roman"/>
            </a:endParaRPr>
          </a:p>
        </p:txBody>
      </p:sp>
      <p:sp>
        <p:nvSpPr>
          <p:cNvPr id="502" name="Google Shape;502;p58"/>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AAM (ASCII Adjust After Multiplication)</a:t>
            </a:r>
            <a:endParaRPr sz="40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9"/>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509" name="Google Shape;509;p59"/>
          <p:cNvSpPr txBox="1"/>
          <p:nvPr/>
        </p:nvSpPr>
        <p:spPr>
          <a:xfrm>
            <a:off x="571472" y="1651142"/>
            <a:ext cx="8143932" cy="3068720"/>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multiplication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AL,5H</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BL,7H</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MUL BL</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AAM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HLT</a:t>
            </a:r>
            <a:endParaRPr sz="2500" b="0" i="0" u="none">
              <a:solidFill>
                <a:schemeClr val="dk1"/>
              </a:solidFill>
              <a:latin typeface="Times New Roman"/>
              <a:ea typeface="Times New Roman"/>
              <a:cs typeface="Times New Roman"/>
              <a:sym typeface="Times New Roman"/>
            </a:endParaRPr>
          </a:p>
        </p:txBody>
      </p:sp>
      <p:sp>
        <p:nvSpPr>
          <p:cNvPr id="510" name="Google Shape;510;p59"/>
          <p:cNvSpPr txBox="1"/>
          <p:nvPr/>
        </p:nvSpPr>
        <p:spPr>
          <a:xfrm>
            <a:off x="0" y="785794"/>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58" name="Google Shape;158;p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90000"/>
              </a:lnSpc>
              <a:spcBef>
                <a:spcPts val="0"/>
              </a:spcBef>
              <a:spcAft>
                <a:spcPts val="0"/>
              </a:spcAft>
              <a:buClr>
                <a:srgbClr val="E7BC29"/>
              </a:buClr>
              <a:buSzPts val="2375"/>
              <a:buFont typeface="Noto Sans Symbols"/>
              <a:buChar char="⚫"/>
            </a:pPr>
            <a:r>
              <a:rPr lang="en-IN" sz="2500" b="1" i="0" u="none" strike="noStrike" cap="none" dirty="0">
                <a:solidFill>
                  <a:schemeClr val="dk1"/>
                </a:solidFill>
                <a:latin typeface="Constantia"/>
                <a:ea typeface="Constantia"/>
                <a:cs typeface="Constantia"/>
                <a:sym typeface="Constantia"/>
              </a:rPr>
              <a:t>PUSH Operand:</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It pushes the operand into top of stack.</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E.g.: PUSH BX</a:t>
            </a:r>
            <a:endParaRPr dirty="0"/>
          </a:p>
          <a:p>
            <a:pPr marL="274320" marR="0" lvl="0" indent="-274320" algn="l" rtl="0">
              <a:lnSpc>
                <a:spcPct val="90000"/>
              </a:lnSpc>
              <a:spcBef>
                <a:spcPts val="1700"/>
              </a:spcBef>
              <a:spcAft>
                <a:spcPts val="0"/>
              </a:spcAft>
              <a:buClr>
                <a:srgbClr val="E7BC29"/>
              </a:buClr>
              <a:buSzPts val="2375"/>
              <a:buFont typeface="Noto Sans Symbols"/>
              <a:buNone/>
            </a:pPr>
            <a:endParaRPr sz="2500" b="0" i="0" u="none" strike="noStrike" cap="none" dirty="0">
              <a:solidFill>
                <a:schemeClr val="dk1"/>
              </a:solidFill>
              <a:latin typeface="Constantia"/>
              <a:ea typeface="Constantia"/>
              <a:cs typeface="Constantia"/>
              <a:sym typeface="Constantia"/>
            </a:endParaRPr>
          </a:p>
          <a:p>
            <a:pPr marL="274320" marR="0" lvl="0" indent="-274320" algn="l" rtl="0">
              <a:lnSpc>
                <a:spcPct val="90000"/>
              </a:lnSpc>
              <a:spcBef>
                <a:spcPts val="1700"/>
              </a:spcBef>
              <a:spcAft>
                <a:spcPts val="0"/>
              </a:spcAft>
              <a:buClr>
                <a:srgbClr val="E7BC29"/>
              </a:buClr>
              <a:buSzPts val="2375"/>
              <a:buFont typeface="Noto Sans Symbols"/>
              <a:buChar char="⚫"/>
            </a:pPr>
            <a:r>
              <a:rPr lang="en-IN" sz="2500" b="1" i="0" u="none" strike="noStrike" cap="none" dirty="0">
                <a:solidFill>
                  <a:schemeClr val="dk1"/>
                </a:solidFill>
                <a:latin typeface="Constantia"/>
                <a:ea typeface="Constantia"/>
                <a:cs typeface="Constantia"/>
                <a:sym typeface="Constantia"/>
              </a:rPr>
              <a:t>POP Des:</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It pops the operand from top of stack to Des.</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1" i="0" u="none" strike="noStrike" cap="none" dirty="0">
                <a:solidFill>
                  <a:schemeClr val="dk1"/>
                </a:solidFill>
                <a:latin typeface="Constantia"/>
                <a:ea typeface="Constantia"/>
                <a:cs typeface="Constantia"/>
                <a:sym typeface="Constantia"/>
              </a:rPr>
              <a:t>Des can be a general purpose register, segment register (except CS) or memory location</a:t>
            </a:r>
            <a:r>
              <a:rPr lang="en-IN" sz="2300" b="0" i="0" u="none" strike="noStrike" cap="none" dirty="0">
                <a:solidFill>
                  <a:schemeClr val="dk1"/>
                </a:solidFill>
                <a:latin typeface="Constantia"/>
                <a:ea typeface="Constantia"/>
                <a:cs typeface="Constantia"/>
                <a:sym typeface="Constantia"/>
              </a:rPr>
              <a:t>.</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E.g.: POP AX</a:t>
            </a:r>
            <a:endParaRPr sz="2300" b="0" i="0" u="none" strike="noStrike" cap="none" dirty="0">
              <a:solidFill>
                <a:schemeClr val="dk1"/>
              </a:solidFill>
              <a:latin typeface="Constantia"/>
              <a:ea typeface="Constantia"/>
              <a:cs typeface="Constantia"/>
              <a:sym typeface="Constanti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0"/>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516" name="Google Shape;516;p60"/>
          <p:cNvSpPr txBox="1"/>
          <p:nvPr/>
        </p:nvSpPr>
        <p:spPr>
          <a:xfrm>
            <a:off x="571472" y="1651142"/>
            <a:ext cx="8143932" cy="345344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multiplication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AL,5H</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BL,7H</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MUL BL             5*7 = </a:t>
            </a:r>
            <a:r>
              <a:rPr lang="en-IN" sz="2500" b="1" i="0" u="none">
                <a:solidFill>
                  <a:schemeClr val="dk1"/>
                </a:solidFill>
                <a:latin typeface="Times New Roman"/>
                <a:ea typeface="Times New Roman"/>
                <a:cs typeface="Times New Roman"/>
                <a:sym typeface="Times New Roman"/>
              </a:rPr>
              <a:t>23H</a:t>
            </a:r>
            <a:r>
              <a:rPr lang="en-IN" sz="2500" b="0" i="0" u="none">
                <a:solidFill>
                  <a:schemeClr val="dk1"/>
                </a:solidFill>
                <a:latin typeface="Times New Roman"/>
                <a:ea typeface="Times New Roman"/>
                <a:cs typeface="Times New Roman"/>
                <a:sym typeface="Times New Roman"/>
              </a:rPr>
              <a:t> (35)-----(35/16 = 2(Q), 3(R))   			Result will go in AX(16 bit)</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AAM                 35/10 = 3(Q), 5(R) ,   AH&lt;- 03   AL &lt;- 05</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HLT</a:t>
            </a:r>
            <a:endParaRPr sz="2500" b="0" i="0" u="none">
              <a:solidFill>
                <a:schemeClr val="dk1"/>
              </a:solidFill>
              <a:latin typeface="Times New Roman"/>
              <a:ea typeface="Times New Roman"/>
              <a:cs typeface="Times New Roman"/>
              <a:sym typeface="Times New Roman"/>
            </a:endParaRPr>
          </a:p>
        </p:txBody>
      </p:sp>
      <p:sp>
        <p:nvSpPr>
          <p:cNvPr id="517" name="Google Shape;517;p60"/>
          <p:cNvSpPr txBox="1"/>
          <p:nvPr/>
        </p:nvSpPr>
        <p:spPr>
          <a:xfrm>
            <a:off x="0" y="785794"/>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aphicFrame>
        <p:nvGraphicFramePr>
          <p:cNvPr id="522" name="Google Shape;522;p61"/>
          <p:cNvGraphicFramePr/>
          <p:nvPr/>
        </p:nvGraphicFramePr>
        <p:xfrm>
          <a:off x="785786" y="1428736"/>
          <a:ext cx="8143950" cy="4502331"/>
        </p:xfrm>
        <a:graphic>
          <a:graphicData uri="http://schemas.openxmlformats.org/drawingml/2006/table">
            <a:tbl>
              <a:tblPr firstRow="1" bandRow="1">
                <a:noFill/>
                <a:tableStyleId>{7CF5ABF6-A614-4836-B4FD-B1D67D3B6409}</a:tableStyleId>
              </a:tblPr>
              <a:tblGrid>
                <a:gridCol w="1290125">
                  <a:extLst>
                    <a:ext uri="{9D8B030D-6E8A-4147-A177-3AD203B41FA5}">
                      <a16:colId xmlns:a16="http://schemas.microsoft.com/office/drawing/2014/main" val="20000"/>
                    </a:ext>
                  </a:extLst>
                </a:gridCol>
                <a:gridCol w="1501700">
                  <a:extLst>
                    <a:ext uri="{9D8B030D-6E8A-4147-A177-3AD203B41FA5}">
                      <a16:colId xmlns:a16="http://schemas.microsoft.com/office/drawing/2014/main" val="20001"/>
                    </a:ext>
                  </a:extLst>
                </a:gridCol>
                <a:gridCol w="286775">
                  <a:extLst>
                    <a:ext uri="{9D8B030D-6E8A-4147-A177-3AD203B41FA5}">
                      <a16:colId xmlns:a16="http://schemas.microsoft.com/office/drawing/2014/main" val="20002"/>
                    </a:ext>
                  </a:extLst>
                </a:gridCol>
                <a:gridCol w="5065350">
                  <a:extLst>
                    <a:ext uri="{9D8B030D-6E8A-4147-A177-3AD203B41FA5}">
                      <a16:colId xmlns:a16="http://schemas.microsoft.com/office/drawing/2014/main" val="20003"/>
                    </a:ext>
                  </a:extLst>
                </a:gridCol>
              </a:tblGrid>
              <a:tr h="1035425">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1</a:t>
                      </a:r>
                      <a:endParaRPr sz="2500" u="none">
                        <a:latin typeface="Times New Roman"/>
                        <a:ea typeface="Times New Roman"/>
                        <a:cs typeface="Times New Roman"/>
                        <a:sym typeface="Times New Roman"/>
                      </a:endParaRPr>
                    </a:p>
                    <a:p>
                      <a:pPr marL="548005" marR="0" lvl="0" indent="0" algn="l" rtl="0">
                        <a:lnSpc>
                          <a:spcPct val="100000"/>
                        </a:lnSpc>
                        <a:spcBef>
                          <a:spcPts val="75"/>
                        </a:spcBef>
                        <a:spcAft>
                          <a:spcPts val="0"/>
                        </a:spcAft>
                        <a:buClr>
                          <a:schemeClr val="dk1"/>
                        </a:buClr>
                        <a:buSzPts val="1600"/>
                        <a:buFont typeface="Courier New"/>
                        <a:buNone/>
                      </a:pPr>
                      <a:r>
                        <a:rPr lang="en-IN" sz="1600" b="1" u="none">
                          <a:latin typeface="Courier New"/>
                          <a:ea typeface="Courier New"/>
                          <a:cs typeface="Courier New"/>
                          <a:sym typeface="Courier New"/>
                        </a:rPr>
                        <a:t>mov	AL,3</a:t>
                      </a:r>
                      <a:endParaRPr sz="1600" u="none">
                        <a:latin typeface="Courier New"/>
                        <a:ea typeface="Courier New"/>
                        <a:cs typeface="Courier New"/>
                        <a:sym typeface="Courier New"/>
                      </a:endParaRPr>
                    </a:p>
                    <a:p>
                      <a:pPr marL="548005"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mov	BL,9</a:t>
                      </a:r>
                      <a:endParaRPr sz="1600" u="none">
                        <a:latin typeface="Courier New"/>
                        <a:ea typeface="Courier New"/>
                        <a:cs typeface="Courier New"/>
                        <a:sym typeface="Courier New"/>
                      </a:endParaRPr>
                    </a:p>
                  </a:txBody>
                  <a:tcPr marL="0" marR="0" marT="101425" marB="0">
                    <a:lnT w="76200" cap="flat" cmpd="sng">
                      <a:solidFill>
                        <a:srgbClr val="000000"/>
                      </a:solidFill>
                      <a:prstDash val="solid"/>
                      <a:round/>
                      <a:headEnd type="none" w="sm" len="sm"/>
                      <a:tailEnd type="none" w="sm" len="sm"/>
                    </a:lnT>
                  </a:tcPr>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p>
                      <a:pPr marL="67310"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u="none">
                          <a:latin typeface="Times New Roman"/>
                          <a:ea typeface="Times New Roman"/>
                          <a:cs typeface="Times New Roman"/>
                          <a:sym typeface="Times New Roman"/>
                        </a:rPr>
                        <a:t> </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	BL</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1"/>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aam</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2"/>
                  </a:ext>
                </a:extLst>
              </a:tr>
              <a:tr h="2476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or	AX,3030H</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3"/>
                  </a:ext>
                </a:extLst>
              </a:tr>
              <a:tr h="533950">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2</a:t>
                      </a:r>
                      <a:endParaRPr sz="2500" u="none">
                        <a:latin typeface="Times New Roman"/>
                        <a:ea typeface="Times New Roman"/>
                        <a:cs typeface="Times New Roman"/>
                        <a:sym typeface="Times New Roman"/>
                      </a:endParaRPr>
                    </a:p>
                  </a:txBody>
                  <a:tcPr marL="0" marR="0" marT="118775" marB="0"/>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4"/>
                  </a:ext>
                </a:extLst>
              </a:tr>
              <a:tr h="281275">
                <a:tc>
                  <a:txBody>
                    <a:bodyPr/>
                    <a:lstStyle/>
                    <a:p>
                      <a:pPr marL="0" marR="264795" lvl="0" indent="0" algn="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5"/>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BL,'9'</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6"/>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7"/>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8"/>
                  </a:ext>
                </a:extLst>
              </a:tr>
              <a:tr h="865650">
                <a:tc>
                  <a:txBody>
                    <a:bodyPr/>
                    <a:lstStyle/>
                    <a:p>
                      <a:pPr marL="447675" marR="0" lvl="0" indent="100012"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a:t>
                      </a:r>
                      <a:endParaRPr sz="1600"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aam  </a:t>
                      </a:r>
                      <a:endParaRPr sz="1600" b="1"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or</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a:t>
                      </a:r>
                      <a:endParaRPr sz="1600" u="none">
                        <a:latin typeface="Courier New"/>
                        <a:ea typeface="Courier New"/>
                        <a:cs typeface="Courier New"/>
                        <a:sym typeface="Courier New"/>
                      </a:endParaRPr>
                    </a:p>
                    <a:p>
                      <a:pPr marL="0" marR="0" lvl="0" indent="0" algn="l" rtl="0">
                        <a:lnSpc>
                          <a:spcPct val="100000"/>
                        </a:lnSpc>
                        <a:spcBef>
                          <a:spcPts val="25"/>
                        </a:spcBef>
                        <a:spcAft>
                          <a:spcPts val="0"/>
                        </a:spcAft>
                        <a:buClr>
                          <a:schemeClr val="dk1"/>
                        </a:buClr>
                        <a:buSzPts val="2000"/>
                        <a:buFont typeface="Constantia"/>
                        <a:buNone/>
                      </a:pPr>
                      <a:endParaRPr sz="2000" u="none">
                        <a:latin typeface="Times New Roman"/>
                        <a:ea typeface="Times New Roman"/>
                        <a:cs typeface="Times New Roman"/>
                        <a:sym typeface="Times New Roman"/>
                      </a:endParaRPr>
                    </a:p>
                    <a:p>
                      <a:pPr marL="272415"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AL,30H</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731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23" name="Google Shape;523;p61"/>
          <p:cNvSpPr txBox="1"/>
          <p:nvPr/>
        </p:nvSpPr>
        <p:spPr>
          <a:xfrm>
            <a:off x="0" y="714356"/>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aphicFrame>
        <p:nvGraphicFramePr>
          <p:cNvPr id="528" name="Google Shape;528;p62"/>
          <p:cNvGraphicFramePr/>
          <p:nvPr/>
        </p:nvGraphicFramePr>
        <p:xfrm>
          <a:off x="785786" y="1428736"/>
          <a:ext cx="8143950" cy="4502331"/>
        </p:xfrm>
        <a:graphic>
          <a:graphicData uri="http://schemas.openxmlformats.org/drawingml/2006/table">
            <a:tbl>
              <a:tblPr firstRow="1" bandRow="1">
                <a:noFill/>
                <a:tableStyleId>{7CF5ABF6-A614-4836-B4FD-B1D67D3B6409}</a:tableStyleId>
              </a:tblPr>
              <a:tblGrid>
                <a:gridCol w="1290125">
                  <a:extLst>
                    <a:ext uri="{9D8B030D-6E8A-4147-A177-3AD203B41FA5}">
                      <a16:colId xmlns:a16="http://schemas.microsoft.com/office/drawing/2014/main" val="20000"/>
                    </a:ext>
                  </a:extLst>
                </a:gridCol>
                <a:gridCol w="1501700">
                  <a:extLst>
                    <a:ext uri="{9D8B030D-6E8A-4147-A177-3AD203B41FA5}">
                      <a16:colId xmlns:a16="http://schemas.microsoft.com/office/drawing/2014/main" val="20001"/>
                    </a:ext>
                  </a:extLst>
                </a:gridCol>
                <a:gridCol w="286775">
                  <a:extLst>
                    <a:ext uri="{9D8B030D-6E8A-4147-A177-3AD203B41FA5}">
                      <a16:colId xmlns:a16="http://schemas.microsoft.com/office/drawing/2014/main" val="20002"/>
                    </a:ext>
                  </a:extLst>
                </a:gridCol>
                <a:gridCol w="5065350">
                  <a:extLst>
                    <a:ext uri="{9D8B030D-6E8A-4147-A177-3AD203B41FA5}">
                      <a16:colId xmlns:a16="http://schemas.microsoft.com/office/drawing/2014/main" val="20003"/>
                    </a:ext>
                  </a:extLst>
                </a:gridCol>
              </a:tblGrid>
              <a:tr h="1035425">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1</a:t>
                      </a:r>
                      <a:endParaRPr sz="2500" u="none">
                        <a:latin typeface="Times New Roman"/>
                        <a:ea typeface="Times New Roman"/>
                        <a:cs typeface="Times New Roman"/>
                        <a:sym typeface="Times New Roman"/>
                      </a:endParaRPr>
                    </a:p>
                    <a:p>
                      <a:pPr marL="548005" marR="0" lvl="0" indent="0" algn="l" rtl="0">
                        <a:lnSpc>
                          <a:spcPct val="100000"/>
                        </a:lnSpc>
                        <a:spcBef>
                          <a:spcPts val="75"/>
                        </a:spcBef>
                        <a:spcAft>
                          <a:spcPts val="0"/>
                        </a:spcAft>
                        <a:buClr>
                          <a:schemeClr val="dk1"/>
                        </a:buClr>
                        <a:buSzPts val="1600"/>
                        <a:buFont typeface="Courier New"/>
                        <a:buNone/>
                      </a:pPr>
                      <a:r>
                        <a:rPr lang="en-IN" sz="1600" b="1" u="none">
                          <a:latin typeface="Courier New"/>
                          <a:ea typeface="Courier New"/>
                          <a:cs typeface="Courier New"/>
                          <a:sym typeface="Courier New"/>
                        </a:rPr>
                        <a:t>mov	AL,3</a:t>
                      </a:r>
                      <a:endParaRPr sz="1600" u="none">
                        <a:latin typeface="Courier New"/>
                        <a:ea typeface="Courier New"/>
                        <a:cs typeface="Courier New"/>
                        <a:sym typeface="Courier New"/>
                      </a:endParaRPr>
                    </a:p>
                    <a:p>
                      <a:pPr marL="548005"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mov	BL,9</a:t>
                      </a:r>
                      <a:endParaRPr sz="1600" u="none">
                        <a:latin typeface="Courier New"/>
                        <a:ea typeface="Courier New"/>
                        <a:cs typeface="Courier New"/>
                        <a:sym typeface="Courier New"/>
                      </a:endParaRPr>
                    </a:p>
                  </a:txBody>
                  <a:tcPr marL="0" marR="0" marT="101425" marB="0">
                    <a:lnT w="76200" cap="flat" cmpd="sng">
                      <a:solidFill>
                        <a:srgbClr val="000000"/>
                      </a:solidFill>
                      <a:prstDash val="solid"/>
                      <a:round/>
                      <a:headEnd type="none" w="sm" len="sm"/>
                      <a:tailEnd type="none" w="sm" len="sm"/>
                    </a:lnT>
                  </a:tcPr>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p>
                      <a:pPr marL="67310"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400"/>
                        <a:buFont typeface="Constantia"/>
                        <a:buNone/>
                      </a:pPr>
                      <a:endParaRPr sz="1400" u="none">
                        <a:latin typeface="Times New Roman"/>
                        <a:ea typeface="Times New Roman"/>
                        <a:cs typeface="Times New Roman"/>
                        <a:sym typeface="Times New Roman"/>
                      </a:endParaRPr>
                    </a:p>
                    <a:p>
                      <a:pPr marL="67945" marR="25336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multiplier in unpacked BCD form  multiplicand in unpacked BCD form</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	BL</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result	001BH is in	AX</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aam</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AX := 0207H</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2476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or	AX,3030H</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AX := 3237H</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3"/>
                  </a:ext>
                </a:extLst>
              </a:tr>
              <a:tr h="533950">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2</a:t>
                      </a:r>
                      <a:endParaRPr sz="2500" u="none">
                        <a:latin typeface="Times New Roman"/>
                        <a:ea typeface="Times New Roman"/>
                        <a:cs typeface="Times New Roman"/>
                        <a:sym typeface="Times New Roman"/>
                      </a:endParaRPr>
                    </a:p>
                  </a:txBody>
                  <a:tcPr marL="0" marR="0" marT="118775" marB="0"/>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281275">
                <a:tc>
                  <a:txBody>
                    <a:bodyPr/>
                    <a:lstStyle/>
                    <a:p>
                      <a:pPr marL="0" marR="264795" lvl="0" indent="0" algn="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multiplier in ASCII</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5"/>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BL,'9'</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multiplicand in ASCII</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6"/>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multiplier in unpacked BCD form</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7"/>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multiplicand in unpacked BCD form</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8"/>
                  </a:ext>
                </a:extLst>
              </a:tr>
              <a:tr h="865650">
                <a:tc>
                  <a:txBody>
                    <a:bodyPr/>
                    <a:lstStyle/>
                    <a:p>
                      <a:pPr marL="447675" marR="0" lvl="0" indent="100012"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a:t>
                      </a:r>
                      <a:endParaRPr sz="1600"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aam  </a:t>
                      </a:r>
                      <a:endParaRPr sz="1600" b="1"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or</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a:t>
                      </a:r>
                      <a:endParaRPr sz="1600" u="none">
                        <a:latin typeface="Courier New"/>
                        <a:ea typeface="Courier New"/>
                        <a:cs typeface="Courier New"/>
                        <a:sym typeface="Courier New"/>
                      </a:endParaRPr>
                    </a:p>
                    <a:p>
                      <a:pPr marL="0" marR="0" lvl="0" indent="0" algn="l" rtl="0">
                        <a:lnSpc>
                          <a:spcPct val="100000"/>
                        </a:lnSpc>
                        <a:spcBef>
                          <a:spcPts val="25"/>
                        </a:spcBef>
                        <a:spcAft>
                          <a:spcPts val="0"/>
                        </a:spcAft>
                        <a:buClr>
                          <a:schemeClr val="dk1"/>
                        </a:buClr>
                        <a:buSzPts val="2000"/>
                        <a:buFont typeface="Constantia"/>
                        <a:buNone/>
                      </a:pPr>
                      <a:endParaRPr sz="2000" u="none">
                        <a:latin typeface="Times New Roman"/>
                        <a:ea typeface="Times New Roman"/>
                        <a:cs typeface="Times New Roman"/>
                        <a:sym typeface="Times New Roman"/>
                      </a:endParaRPr>
                    </a:p>
                    <a:p>
                      <a:pPr marL="272415"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AL,30H</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731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result	001BH is in	AX</a:t>
                      </a:r>
                      <a:endParaRPr sz="1600" u="none">
                        <a:latin typeface="Courier New"/>
                        <a:ea typeface="Courier New"/>
                        <a:cs typeface="Courier New"/>
                        <a:sym typeface="Courier New"/>
                      </a:endParaRPr>
                    </a:p>
                    <a:p>
                      <a:pPr marL="85725" marR="325691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AX := 0207H</a:t>
                      </a:r>
                      <a:endParaRPr/>
                    </a:p>
                    <a:p>
                      <a:pPr marL="85725" marR="325691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 := 37H</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29" name="Google Shape;529;p62"/>
          <p:cNvSpPr txBox="1"/>
          <p:nvPr/>
        </p:nvSpPr>
        <p:spPr>
          <a:xfrm>
            <a:off x="0" y="714356"/>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p:nvPr/>
        </p:nvSpPr>
        <p:spPr>
          <a:xfrm>
            <a:off x="785786" y="1651142"/>
            <a:ext cx="7929618" cy="2376223"/>
          </a:xfrm>
          <a:prstGeom prst="rect">
            <a:avLst/>
          </a:prstGeom>
          <a:noFill/>
          <a:ln>
            <a:noFill/>
          </a:ln>
        </p:spPr>
        <p:txBody>
          <a:bodyPr spcFirstLastPara="1" wrap="square" lIns="0" tIns="67225" rIns="0" bIns="0" anchor="t" anchorCtr="0">
            <a:spAutoFit/>
          </a:bodyPr>
          <a:lstStyle/>
          <a:p>
            <a:pPr marL="319115" marR="0" lvl="0" indent="-307718" algn="just"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aad </a:t>
            </a:r>
            <a:r>
              <a:rPr lang="en-IN" sz="2500" b="0" i="0" u="none">
                <a:solidFill>
                  <a:schemeClr val="dk1"/>
                </a:solidFill>
                <a:latin typeface="Times New Roman"/>
                <a:ea typeface="Times New Roman"/>
                <a:cs typeface="Times New Roman"/>
                <a:sym typeface="Times New Roman"/>
              </a:rPr>
              <a:t>instruction works as follows</a:t>
            </a:r>
            <a:endParaRPr sz="2500" b="0" i="0" u="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691"/>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Multiplies AH by 10 and adds it to AL and sets AH to 0</a:t>
            </a:r>
            <a:endParaRPr sz="2200" b="0" i="0" u="none" strike="noStrike" cap="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07"/>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Example:</a:t>
            </a:r>
            <a:endParaRPr sz="2200" b="0" i="0" u="none" strike="noStrike" cap="none">
              <a:solidFill>
                <a:schemeClr val="dk1"/>
              </a:solidFill>
              <a:latin typeface="Times New Roman"/>
              <a:ea typeface="Times New Roman"/>
              <a:cs typeface="Times New Roman"/>
              <a:sym typeface="Times New Roman"/>
            </a:endParaRPr>
          </a:p>
          <a:p>
            <a:pPr marL="831980" marR="0" lvl="0" indent="0" algn="just" rtl="0">
              <a:lnSpc>
                <a:spcPct val="100000"/>
              </a:lnSpc>
              <a:spcBef>
                <a:spcPts val="332"/>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If AX is 0207H before </a:t>
            </a:r>
            <a:r>
              <a:rPr lang="en-IN" sz="1800" b="1" i="0" u="none">
                <a:solidFill>
                  <a:schemeClr val="dk1"/>
                </a:solidFill>
                <a:latin typeface="Courier New"/>
                <a:ea typeface="Courier New"/>
                <a:cs typeface="Courier New"/>
                <a:sym typeface="Courier New"/>
              </a:rPr>
              <a:t>AAD</a:t>
            </a:r>
            <a:endParaRPr sz="1800" b="0" i="0" u="none">
              <a:solidFill>
                <a:schemeClr val="dk1"/>
              </a:solidFill>
              <a:latin typeface="Courier New"/>
              <a:ea typeface="Courier New"/>
              <a:cs typeface="Courier New"/>
              <a:sym typeface="Courier New"/>
            </a:endParaRPr>
          </a:p>
          <a:p>
            <a:pPr marL="831980" marR="0" lvl="0" indent="0" algn="just" rtl="0">
              <a:lnSpc>
                <a:spcPct val="100000"/>
              </a:lnSpc>
              <a:spcBef>
                <a:spcPts val="417"/>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AX is changed to 001BH after </a:t>
            </a:r>
            <a:r>
              <a:rPr lang="en-IN" sz="1800" b="1" i="0" u="none">
                <a:solidFill>
                  <a:schemeClr val="dk1"/>
                </a:solidFill>
                <a:latin typeface="Courier New"/>
                <a:ea typeface="Courier New"/>
                <a:cs typeface="Courier New"/>
                <a:sym typeface="Courier New"/>
              </a:rPr>
              <a:t>AAD</a:t>
            </a:r>
            <a:endParaRPr sz="1800" b="0" i="0" u="none">
              <a:solidFill>
                <a:schemeClr val="dk1"/>
              </a:solidFill>
              <a:latin typeface="Courier New"/>
              <a:ea typeface="Courier New"/>
              <a:cs typeface="Courier New"/>
              <a:sym typeface="Courier New"/>
            </a:endParaRPr>
          </a:p>
          <a:p>
            <a:pPr marL="319115" marR="0" lvl="0" indent="-307718" algn="just" rtl="0">
              <a:lnSpc>
                <a:spcPct val="100000"/>
              </a:lnSpc>
              <a:spcBef>
                <a:spcPts val="538"/>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AAD </a:t>
            </a:r>
            <a:r>
              <a:rPr lang="en-IN" sz="2500" b="0" i="0" u="none">
                <a:solidFill>
                  <a:schemeClr val="dk1"/>
                </a:solidFill>
                <a:latin typeface="Times New Roman"/>
                <a:ea typeface="Times New Roman"/>
                <a:cs typeface="Times New Roman"/>
                <a:sym typeface="Times New Roman"/>
              </a:rPr>
              <a:t>instruction reverses the changes done by </a:t>
            </a:r>
            <a:r>
              <a:rPr lang="en-IN" sz="2500" b="1" i="0" u="none">
                <a:solidFill>
                  <a:schemeClr val="dk1"/>
                </a:solidFill>
                <a:latin typeface="Courier New"/>
                <a:ea typeface="Courier New"/>
                <a:cs typeface="Courier New"/>
                <a:sym typeface="Courier New"/>
              </a:rPr>
              <a:t>AAM</a:t>
            </a:r>
            <a:endParaRPr sz="2500" b="0" i="0" u="none">
              <a:solidFill>
                <a:schemeClr val="dk1"/>
              </a:solidFill>
              <a:latin typeface="Courier New"/>
              <a:ea typeface="Courier New"/>
              <a:cs typeface="Courier New"/>
              <a:sym typeface="Courier New"/>
            </a:endParaRPr>
          </a:p>
        </p:txBody>
      </p:sp>
      <p:sp>
        <p:nvSpPr>
          <p:cNvPr id="535" name="Google Shape;535;p63"/>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AAD (ASCII Adjust Before Division)</a:t>
            </a:r>
            <a:endParaRPr sz="40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p:nvPr/>
        </p:nvSpPr>
        <p:spPr>
          <a:xfrm>
            <a:off x="285720" y="1651142"/>
            <a:ext cx="8501122" cy="2581407"/>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division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AX,0205H              ;  AX&lt;- 0205, AH&lt;- 02, AL &lt;- 05</a:t>
            </a:r>
            <a:endParaRPr sz="2500" b="0" i="0" u="none">
              <a:solidFill>
                <a:schemeClr val="dk1"/>
              </a:solidFill>
              <a:latin typeface="Times New Roman"/>
              <a:ea typeface="Times New Roman"/>
              <a:cs typeface="Times New Roman"/>
              <a:sym typeface="Times New Roman"/>
            </a:endParaRPr>
          </a:p>
          <a:p>
            <a:pPr marL="319115" marR="0" lvl="0" indent="-148967" algn="l" rtl="0">
              <a:lnSpc>
                <a:spcPct val="100000"/>
              </a:lnSpc>
              <a:spcBef>
                <a:spcPts val="434"/>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AAD                               AL&lt;- (AH*10)+AL= (02*10)+05 					== 19(25),  AH &lt;- 00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HLT</a:t>
            </a:r>
            <a:endParaRPr sz="2500" b="0" i="0" u="none">
              <a:solidFill>
                <a:schemeClr val="dk1"/>
              </a:solidFill>
              <a:latin typeface="Times New Roman"/>
              <a:ea typeface="Times New Roman"/>
              <a:cs typeface="Times New Roman"/>
              <a:sym typeface="Times New Roman"/>
            </a:endParaRPr>
          </a:p>
        </p:txBody>
      </p:sp>
      <p:sp>
        <p:nvSpPr>
          <p:cNvPr id="541" name="Google Shape;541;p64"/>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AAD (ASCII Adjust Before Division)</a:t>
            </a:r>
            <a:r>
              <a:rPr lang="en-IN" sz="1400" b="1">
                <a:solidFill>
                  <a:srgbClr val="444D26"/>
                </a:solidFill>
              </a:rPr>
              <a:t>contd</a:t>
            </a:r>
            <a:r>
              <a:rPr lang="en-IN" sz="1800" b="1">
                <a:solidFill>
                  <a:srgbClr val="444D26"/>
                </a:solidFill>
              </a:rPr>
              <a:t>.</a:t>
            </a:r>
            <a:endParaRPr sz="4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 calcmode="lin" valueType="num">
                                      <p:cBhvr additive="base">
                                        <p:cTn id="7" dur="500"/>
                                        <p:tgtEl>
                                          <p:spTgt spid="5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0">
                                            <p:txEl>
                                              <p:pRg st="1" end="1"/>
                                            </p:txEl>
                                          </p:spTgt>
                                        </p:tgtEl>
                                        <p:attrNameLst>
                                          <p:attrName>style.visibility</p:attrName>
                                        </p:attrNameLst>
                                      </p:cBhvr>
                                      <p:to>
                                        <p:strVal val="visible"/>
                                      </p:to>
                                    </p:set>
                                    <p:anim calcmode="lin" valueType="num">
                                      <p:cBhvr additive="base">
                                        <p:cTn id="12" dur="500"/>
                                        <p:tgtEl>
                                          <p:spTgt spid="5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0">
                                            <p:txEl>
                                              <p:pRg st="2" end="2"/>
                                            </p:txEl>
                                          </p:spTgt>
                                        </p:tgtEl>
                                        <p:attrNameLst>
                                          <p:attrName>style.visibility</p:attrName>
                                        </p:attrNameLst>
                                      </p:cBhvr>
                                      <p:to>
                                        <p:strVal val="visible"/>
                                      </p:to>
                                    </p:set>
                                    <p:anim calcmode="lin" valueType="num">
                                      <p:cBhvr additive="base">
                                        <p:cTn id="17" dur="500"/>
                                        <p:tgtEl>
                                          <p:spTgt spid="5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0">
                                            <p:txEl>
                                              <p:pRg st="3" end="3"/>
                                            </p:txEl>
                                          </p:spTgt>
                                        </p:tgtEl>
                                        <p:attrNameLst>
                                          <p:attrName>style.visibility</p:attrName>
                                        </p:attrNameLst>
                                      </p:cBhvr>
                                      <p:to>
                                        <p:strVal val="visible"/>
                                      </p:to>
                                    </p:set>
                                    <p:anim calcmode="lin" valueType="num">
                                      <p:cBhvr additive="base">
                                        <p:cTn id="22" dur="500"/>
                                        <p:tgtEl>
                                          <p:spTgt spid="54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0">
                                            <p:txEl>
                                              <p:pRg st="4" end="4"/>
                                            </p:txEl>
                                          </p:spTgt>
                                        </p:tgtEl>
                                        <p:attrNameLst>
                                          <p:attrName>style.visibility</p:attrName>
                                        </p:attrNameLst>
                                      </p:cBhvr>
                                      <p:to>
                                        <p:strVal val="visible"/>
                                      </p:to>
                                    </p:set>
                                    <p:anim calcmode="lin" valueType="num">
                                      <p:cBhvr additive="base">
                                        <p:cTn id="27" dur="500"/>
                                        <p:tgtEl>
                                          <p:spTgt spid="54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p:nvPr/>
        </p:nvSpPr>
        <p:spPr>
          <a:xfrm>
            <a:off x="1116676" y="1642827"/>
            <a:ext cx="3581400" cy="395653"/>
          </a:xfrm>
          <a:prstGeom prst="rect">
            <a:avLst/>
          </a:prstGeom>
          <a:noFill/>
          <a:ln>
            <a:noFill/>
          </a:ln>
        </p:spPr>
        <p:txBody>
          <a:bodyPr spcFirstLastPara="1" wrap="square" lIns="0" tIns="1082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Divide 27 by 5</a:t>
            </a:r>
            <a:endParaRPr sz="2500" b="0" i="0" u="none">
              <a:solidFill>
                <a:schemeClr val="dk1"/>
              </a:solidFill>
              <a:latin typeface="Times New Roman"/>
              <a:ea typeface="Times New Roman"/>
              <a:cs typeface="Times New Roman"/>
              <a:sym typeface="Times New Roman"/>
            </a:endParaRPr>
          </a:p>
        </p:txBody>
      </p:sp>
      <p:graphicFrame>
        <p:nvGraphicFramePr>
          <p:cNvPr id="547" name="Google Shape;547;p65"/>
          <p:cNvGraphicFramePr/>
          <p:nvPr/>
        </p:nvGraphicFramePr>
        <p:xfrm>
          <a:off x="1514995" y="2185554"/>
          <a:ext cx="6574000" cy="1266698"/>
        </p:xfrm>
        <a:graphic>
          <a:graphicData uri="http://schemas.openxmlformats.org/drawingml/2006/table">
            <a:tbl>
              <a:tblPr firstRow="1" bandRow="1">
                <a:noFill/>
                <a:tableStyleId>{7CF5ABF6-A614-4836-B4FD-B1D67D3B6409}</a:tableStyleId>
              </a:tblPr>
              <a:tblGrid>
                <a:gridCol w="722175">
                  <a:extLst>
                    <a:ext uri="{9D8B030D-6E8A-4147-A177-3AD203B41FA5}">
                      <a16:colId xmlns:a16="http://schemas.microsoft.com/office/drawing/2014/main" val="20000"/>
                    </a:ext>
                  </a:extLst>
                </a:gridCol>
                <a:gridCol w="1455875">
                  <a:extLst>
                    <a:ext uri="{9D8B030D-6E8A-4147-A177-3AD203B41FA5}">
                      <a16:colId xmlns:a16="http://schemas.microsoft.com/office/drawing/2014/main" val="20001"/>
                    </a:ext>
                  </a:extLst>
                </a:gridCol>
                <a:gridCol w="277675">
                  <a:extLst>
                    <a:ext uri="{9D8B030D-6E8A-4147-A177-3AD203B41FA5}">
                      <a16:colId xmlns:a16="http://schemas.microsoft.com/office/drawing/2014/main" val="20002"/>
                    </a:ext>
                  </a:extLst>
                </a:gridCol>
                <a:gridCol w="4118275">
                  <a:extLst>
                    <a:ext uri="{9D8B030D-6E8A-4147-A177-3AD203B41FA5}">
                      <a16:colId xmlns:a16="http://schemas.microsoft.com/office/drawing/2014/main" val="20003"/>
                    </a:ext>
                  </a:extLst>
                </a:gridCol>
              </a:tblGrid>
              <a:tr h="570950">
                <a:tc>
                  <a:txBody>
                    <a:bodyPr/>
                    <a:lstStyle/>
                    <a:p>
                      <a:pPr marL="3175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p>
                      <a:pPr marL="31750"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30416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AX,0207H</a:t>
                      </a:r>
                      <a:endParaRPr sz="1800" u="none">
                        <a:latin typeface="Courier New"/>
                        <a:ea typeface="Courier New"/>
                        <a:cs typeface="Courier New"/>
                        <a:sym typeface="Courier New"/>
                      </a:endParaRPr>
                    </a:p>
                    <a:p>
                      <a:pPr marL="304165"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BL,05H</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p>
                      <a:pPr marL="74930"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dividend in unpacked BCD form</a:t>
                      </a:r>
                      <a:endParaRPr sz="1800" u="none">
                        <a:latin typeface="Courier New"/>
                        <a:ea typeface="Courier New"/>
                        <a:cs typeface="Courier New"/>
                        <a:sym typeface="Courier New"/>
                      </a:endParaRPr>
                    </a:p>
                    <a:p>
                      <a:pPr marL="74930"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divisor in unpacked BCD form</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295825">
                <a:tc>
                  <a:txBody>
                    <a:bodyPr/>
                    <a:lstStyle/>
                    <a:p>
                      <a:pPr marL="3175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aad</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900"/>
                        <a:buFont typeface="Constantia"/>
                        <a:buNone/>
                      </a:pPr>
                      <a:endParaRPr sz="1900" u="none">
                        <a:latin typeface="Times New Roman"/>
                        <a:ea typeface="Times New Roman"/>
                        <a:cs typeface="Times New Roman"/>
                        <a:sym typeface="Times New Roman"/>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 := 001BH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75100">
                <a:tc>
                  <a:txBody>
                    <a:bodyPr/>
                    <a:lstStyle/>
                    <a:p>
                      <a:pPr marL="3175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div</a:t>
                      </a:r>
                      <a:endParaRPr sz="1800" u="none">
                        <a:latin typeface="Courier New"/>
                        <a:ea typeface="Courier New"/>
                        <a:cs typeface="Courier New"/>
                        <a:sym typeface="Courier New"/>
                      </a:endParaRPr>
                    </a:p>
                  </a:txBody>
                  <a:tcPr marL="0" marR="0" marT="0" marB="0"/>
                </a:tc>
                <a:tc>
                  <a:txBody>
                    <a:bodyPr/>
                    <a:lstStyle/>
                    <a:p>
                      <a:pPr marL="304165"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BL</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 := 0205H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bl>
          </a:graphicData>
        </a:graphic>
      </p:graphicFrame>
      <p:sp>
        <p:nvSpPr>
          <p:cNvPr id="548" name="Google Shape;548;p65"/>
          <p:cNvSpPr txBox="1"/>
          <p:nvPr/>
        </p:nvSpPr>
        <p:spPr>
          <a:xfrm>
            <a:off x="1116677" y="3421914"/>
            <a:ext cx="6907068" cy="2857866"/>
          </a:xfrm>
          <a:prstGeom prst="rect">
            <a:avLst/>
          </a:prstGeom>
          <a:noFill/>
          <a:ln>
            <a:noFill/>
          </a:ln>
        </p:spPr>
        <p:txBody>
          <a:bodyPr spcFirstLastPara="1" wrap="square" lIns="0" tIns="10825" rIns="0" bIns="0" anchor="t" anchorCtr="0">
            <a:spAutoFit/>
          </a:bodyPr>
          <a:lstStyle/>
          <a:p>
            <a:pPr marL="319115" marR="4559" lvl="0" indent="-307718" algn="l" rtl="0">
              <a:lnSpc>
                <a:spcPct val="100000"/>
              </a:lnSpc>
              <a:spcBef>
                <a:spcPts val="0"/>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AL &lt;- 05     AH &lt;- 02  </a:t>
            </a:r>
            <a:endParaRPr/>
          </a:p>
          <a:p>
            <a:pPr marL="319115" marR="4559" lvl="0" indent="-148967" algn="l" rtl="0">
              <a:lnSpc>
                <a:spcPct val="100000"/>
              </a:lnSpc>
              <a:spcBef>
                <a:spcPts val="85"/>
              </a:spcBef>
              <a:spcAft>
                <a:spcPts val="0"/>
              </a:spcAft>
              <a:buClr>
                <a:schemeClr val="dk1"/>
              </a:buClr>
              <a:buSzPts val="2500"/>
              <a:buFont typeface="Courier New"/>
              <a:buNone/>
            </a:pPr>
            <a:endParaRPr sz="2500" b="1" i="0" u="none">
              <a:solidFill>
                <a:schemeClr val="dk1"/>
              </a:solidFill>
              <a:latin typeface="Courier New"/>
              <a:ea typeface="Courier New"/>
              <a:cs typeface="Courier New"/>
              <a:sym typeface="Courier New"/>
            </a:endParaRPr>
          </a:p>
          <a:p>
            <a:pPr marL="319115" marR="4559" lvl="0" indent="-307718" algn="l" rtl="0">
              <a:lnSpc>
                <a:spcPct val="100000"/>
              </a:lnSpc>
              <a:spcBef>
                <a:spcPts val="85"/>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(vice versa of AAM)</a:t>
            </a:r>
            <a:endParaRPr/>
          </a:p>
          <a:p>
            <a:pPr marL="319115" marR="4559" lvl="0" indent="-148967" algn="l" rtl="0">
              <a:lnSpc>
                <a:spcPct val="100000"/>
              </a:lnSpc>
              <a:spcBef>
                <a:spcPts val="85"/>
              </a:spcBef>
              <a:spcAft>
                <a:spcPts val="0"/>
              </a:spcAft>
              <a:buClr>
                <a:schemeClr val="dk1"/>
              </a:buClr>
              <a:buSzPts val="2500"/>
              <a:buFont typeface="Courier New"/>
              <a:buNone/>
            </a:pPr>
            <a:endParaRPr sz="2500" b="1" i="0" u="none">
              <a:solidFill>
                <a:schemeClr val="dk1"/>
              </a:solidFill>
              <a:latin typeface="Courier New"/>
              <a:ea typeface="Courier New"/>
              <a:cs typeface="Courier New"/>
              <a:sym typeface="Courier New"/>
            </a:endParaRPr>
          </a:p>
          <a:p>
            <a:pPr marL="319115" marR="4559" lvl="0" indent="-307718" algn="just" rtl="0">
              <a:lnSpc>
                <a:spcPct val="100000"/>
              </a:lnSpc>
              <a:spcBef>
                <a:spcPts val="85"/>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aad </a:t>
            </a:r>
            <a:r>
              <a:rPr lang="en-IN" sz="2500" b="0" i="0" u="none">
                <a:solidFill>
                  <a:schemeClr val="dk1"/>
                </a:solidFill>
                <a:latin typeface="Times New Roman"/>
                <a:ea typeface="Times New Roman"/>
                <a:cs typeface="Times New Roman"/>
                <a:sym typeface="Times New Roman"/>
              </a:rPr>
              <a:t>converts the unpacked BCD number in AX to  hexadecimal form so that </a:t>
            </a:r>
            <a:r>
              <a:rPr lang="en-IN" sz="2500" b="1" i="0" u="none">
                <a:solidFill>
                  <a:schemeClr val="dk1"/>
                </a:solidFill>
                <a:latin typeface="Courier New"/>
                <a:ea typeface="Courier New"/>
                <a:cs typeface="Courier New"/>
                <a:sym typeface="Courier New"/>
              </a:rPr>
              <a:t>div </a:t>
            </a:r>
            <a:r>
              <a:rPr lang="en-IN" sz="2500" b="0" i="0" u="none">
                <a:solidFill>
                  <a:schemeClr val="dk1"/>
                </a:solidFill>
                <a:latin typeface="Times New Roman"/>
                <a:ea typeface="Times New Roman"/>
                <a:cs typeface="Times New Roman"/>
                <a:sym typeface="Times New Roman"/>
              </a:rPr>
              <a:t>can be used.</a:t>
            </a:r>
            <a:endParaRPr sz="2500" b="0" i="0" u="none">
              <a:solidFill>
                <a:schemeClr val="dk1"/>
              </a:solidFill>
              <a:latin typeface="Times New Roman"/>
              <a:ea typeface="Times New Roman"/>
              <a:cs typeface="Times New Roman"/>
              <a:sym typeface="Times New Roman"/>
            </a:endParaRPr>
          </a:p>
          <a:p>
            <a:pPr marL="11397" marR="0" lvl="0" indent="0" algn="l" rtl="0">
              <a:lnSpc>
                <a:spcPct val="100000"/>
              </a:lnSpc>
              <a:spcBef>
                <a:spcPts val="79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 </a:t>
            </a:r>
            <a:endParaRPr sz="1800" b="0" i="0" u="none">
              <a:solidFill>
                <a:schemeClr val="dk1"/>
              </a:solidFill>
              <a:latin typeface="Times New Roman"/>
              <a:ea typeface="Times New Roman"/>
              <a:cs typeface="Times New Roman"/>
              <a:sym typeface="Times New Roman"/>
            </a:endParaRPr>
          </a:p>
        </p:txBody>
      </p:sp>
      <p:sp>
        <p:nvSpPr>
          <p:cNvPr id="549" name="Google Shape;549;p65"/>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AAD (ASCII Adjust Before Division)</a:t>
            </a:r>
            <a:r>
              <a:rPr lang="en-IN" sz="1400" b="1">
                <a:solidFill>
                  <a:srgbClr val="444D26"/>
                </a:solidFill>
              </a:rPr>
              <a:t>contd</a:t>
            </a:r>
            <a:r>
              <a:rPr lang="en-IN" sz="1800" b="1">
                <a:solidFill>
                  <a:srgbClr val="444D26"/>
                </a:solidFill>
              </a:rPr>
              <a:t>.</a:t>
            </a:r>
            <a:endParaRPr sz="40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6"/>
          <p:cNvSpPr txBox="1">
            <a:spLocks noGrp="1"/>
          </p:cNvSpPr>
          <p:nvPr>
            <p:ph type="title"/>
          </p:nvPr>
        </p:nvSpPr>
        <p:spPr>
          <a:xfrm>
            <a:off x="285720" y="653705"/>
            <a:ext cx="8572560" cy="1489411"/>
          </a:xfrm>
          <a:prstGeom prst="rect">
            <a:avLst/>
          </a:prstGeom>
          <a:noFill/>
          <a:ln>
            <a:noFill/>
          </a:ln>
        </p:spPr>
        <p:txBody>
          <a:bodyPr spcFirstLastPara="1" wrap="square" lIns="0" tIns="11950" rIns="0" bIns="0" anchor="b" anchorCtr="0">
            <a:spAutoFit/>
          </a:bodyPr>
          <a:lstStyle/>
          <a:p>
            <a:pPr marL="11397" lvl="0" indent="0" algn="just" rtl="0">
              <a:lnSpc>
                <a:spcPct val="100000"/>
              </a:lnSpc>
              <a:spcBef>
                <a:spcPts val="0"/>
              </a:spcBef>
              <a:spcAft>
                <a:spcPts val="0"/>
              </a:spcAft>
              <a:buClr>
                <a:schemeClr val="dk2"/>
              </a:buClr>
              <a:buSzPts val="3200"/>
              <a:buFont typeface="Calibri"/>
              <a:buNone/>
            </a:pPr>
            <a:r>
              <a:rPr lang="en-IN" sz="3200"/>
              <a:t>WAP to perform the division 15/6 using the ASCII codes. Store the ASCII codes of result in Register DX.</a:t>
            </a:r>
            <a:endParaRPr sz="3200"/>
          </a:p>
        </p:txBody>
      </p:sp>
      <p:sp>
        <p:nvSpPr>
          <p:cNvPr id="555" name="Google Shape;555;p66"/>
          <p:cNvSpPr txBox="1">
            <a:spLocks noGrp="1"/>
          </p:cNvSpPr>
          <p:nvPr>
            <p:ph type="body" idx="1"/>
          </p:nvPr>
        </p:nvSpPr>
        <p:spPr>
          <a:xfrm>
            <a:off x="428596" y="2104675"/>
            <a:ext cx="8229600" cy="4181845"/>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AX, ’15’               ; AX=31    35</a:t>
            </a:r>
            <a:endParaRPr/>
          </a:p>
          <a:p>
            <a:pPr marL="11397" lvl="0" indent="-11397" algn="l" rtl="0">
              <a:lnSpc>
                <a:spcPct val="100000"/>
              </a:lnSpc>
              <a:spcBef>
                <a:spcPts val="529"/>
              </a:spcBef>
              <a:spcAft>
                <a:spcPts val="0"/>
              </a:spcAft>
              <a:buSzPts val="2470"/>
              <a:buChar char="⚫"/>
            </a:pPr>
            <a:r>
              <a:rPr lang="en-IN"/>
              <a:t>MOV BH, ’6’               ; BX=36   00</a:t>
            </a:r>
            <a:endParaRPr/>
          </a:p>
          <a:p>
            <a:pPr marL="11397" lvl="0" indent="-11397" algn="l" rtl="0">
              <a:lnSpc>
                <a:spcPct val="100000"/>
              </a:lnSpc>
              <a:spcBef>
                <a:spcPts val="529"/>
              </a:spcBef>
              <a:spcAft>
                <a:spcPts val="0"/>
              </a:spcAft>
              <a:buSzPts val="2470"/>
              <a:buChar char="⚫"/>
            </a:pPr>
            <a:r>
              <a:rPr lang="en-IN"/>
              <a:t>SUB AX,3030h             ; AX=01   05</a:t>
            </a:r>
            <a:endParaRPr/>
          </a:p>
          <a:p>
            <a:pPr marL="11397" lvl="0" indent="-11397" algn="l" rtl="0">
              <a:lnSpc>
                <a:spcPct val="100000"/>
              </a:lnSpc>
              <a:spcBef>
                <a:spcPts val="529"/>
              </a:spcBef>
              <a:spcAft>
                <a:spcPts val="0"/>
              </a:spcAft>
              <a:buSzPts val="2470"/>
              <a:buChar char="⚫"/>
            </a:pPr>
            <a:r>
              <a:rPr lang="en-IN"/>
              <a:t>SUB BH,30H                ; BH=06  00</a:t>
            </a:r>
            <a:endParaRPr/>
          </a:p>
          <a:p>
            <a:pPr marL="11397" lvl="0" indent="-11397" algn="l" rtl="0">
              <a:lnSpc>
                <a:spcPct val="100000"/>
              </a:lnSpc>
              <a:spcBef>
                <a:spcPts val="529"/>
              </a:spcBef>
              <a:spcAft>
                <a:spcPts val="0"/>
              </a:spcAft>
              <a:buSzPts val="2470"/>
              <a:buChar char="⚫"/>
            </a:pPr>
            <a:r>
              <a:rPr lang="en-IN"/>
              <a:t>AAD                              ; AX=00  0F</a:t>
            </a:r>
            <a:endParaRPr/>
          </a:p>
          <a:p>
            <a:pPr marL="11397" lvl="0" indent="-11397" algn="l" rtl="0">
              <a:lnSpc>
                <a:spcPct val="100000"/>
              </a:lnSpc>
              <a:spcBef>
                <a:spcPts val="529"/>
              </a:spcBef>
              <a:spcAft>
                <a:spcPts val="0"/>
              </a:spcAft>
              <a:buSzPts val="2470"/>
              <a:buChar char="⚫"/>
            </a:pPr>
            <a:r>
              <a:rPr lang="en-IN"/>
              <a:t>DIV BH                         ; AX=03   02</a:t>
            </a:r>
            <a:endParaRPr/>
          </a:p>
          <a:p>
            <a:pPr marL="11397" lvl="0" indent="-11397" algn="l" rtl="0">
              <a:lnSpc>
                <a:spcPct val="100000"/>
              </a:lnSpc>
              <a:spcBef>
                <a:spcPts val="529"/>
              </a:spcBef>
              <a:spcAft>
                <a:spcPts val="0"/>
              </a:spcAft>
              <a:buSzPts val="2470"/>
              <a:buChar char="⚫"/>
            </a:pPr>
            <a:r>
              <a:rPr lang="en-IN"/>
              <a:t>ADD AX,3030H           ; AX=33    32</a:t>
            </a:r>
            <a:endParaRPr/>
          </a:p>
          <a:p>
            <a:pPr marL="11397" lvl="0" indent="-11397" algn="l" rtl="0">
              <a:lnSpc>
                <a:spcPct val="100000"/>
              </a:lnSpc>
              <a:spcBef>
                <a:spcPts val="529"/>
              </a:spcBef>
              <a:spcAft>
                <a:spcPts val="0"/>
              </a:spcAft>
              <a:buSzPts val="2470"/>
              <a:buChar char="⚫"/>
            </a:pPr>
            <a:r>
              <a:rPr lang="en-IN"/>
              <a:t>MOV DX,AX                ; DX=33    32</a:t>
            </a:r>
            <a:endParaRPr/>
          </a:p>
          <a:p>
            <a:pPr marL="11397" lvl="0" indent="-11397" algn="l" rtl="0">
              <a:lnSpc>
                <a:spcPct val="100000"/>
              </a:lnSpc>
              <a:spcBef>
                <a:spcPts val="529"/>
              </a:spcBef>
              <a:spcAft>
                <a:spcPts val="0"/>
              </a:spcAft>
              <a:buSzPts val="2470"/>
              <a:buChar char="⚫"/>
            </a:pPr>
            <a:r>
              <a:rPr lang="en-IN"/>
              <a:t>HLT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67"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566" name="Google Shape;566;p68"/>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571472" y="142852"/>
            <a:ext cx="8143932" cy="504526"/>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the largest of 8 bit numbers.</a:t>
            </a:r>
            <a:endParaRPr sz="3200"/>
          </a:p>
        </p:txBody>
      </p:sp>
      <p:sp>
        <p:nvSpPr>
          <p:cNvPr id="572" name="Google Shape;572;p69"/>
          <p:cNvSpPr txBox="1">
            <a:spLocks noGrp="1"/>
          </p:cNvSpPr>
          <p:nvPr>
            <p:ph type="body" idx="1"/>
          </p:nvPr>
        </p:nvSpPr>
        <p:spPr>
          <a:xfrm>
            <a:off x="357158" y="571480"/>
            <a:ext cx="8229600" cy="6038764"/>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CL, 0AH</a:t>
            </a:r>
            <a:endParaRPr/>
          </a:p>
          <a:p>
            <a:pPr marL="11397" lvl="0" indent="-11397" algn="l" rtl="0">
              <a:lnSpc>
                <a:spcPct val="100000"/>
              </a:lnSpc>
              <a:spcBef>
                <a:spcPts val="529"/>
              </a:spcBef>
              <a:spcAft>
                <a:spcPts val="0"/>
              </a:spcAft>
              <a:buSzPts val="2470"/>
              <a:buChar char="⚫"/>
            </a:pPr>
            <a:r>
              <a:rPr lang="en-IN"/>
              <a:t>LEA SI,[1000H]</a:t>
            </a:r>
            <a:endParaRPr/>
          </a:p>
          <a:p>
            <a:pPr marL="11397" lvl="0" indent="-11397" algn="l" rtl="0">
              <a:lnSpc>
                <a:spcPct val="100000"/>
              </a:lnSpc>
              <a:spcBef>
                <a:spcPts val="529"/>
              </a:spcBef>
              <a:spcAft>
                <a:spcPts val="0"/>
              </a:spcAft>
              <a:buSzPts val="2470"/>
              <a:buChar char="⚫"/>
            </a:pPr>
            <a:r>
              <a:rPr lang="en-IN"/>
              <a:t>MOV AL,[SI]</a:t>
            </a:r>
            <a:endParaRPr/>
          </a:p>
          <a:p>
            <a:pPr marL="11397" lvl="0" indent="-11397" algn="l" rtl="0">
              <a:lnSpc>
                <a:spcPct val="100000"/>
              </a:lnSpc>
              <a:spcBef>
                <a:spcPts val="529"/>
              </a:spcBef>
              <a:spcAft>
                <a:spcPts val="0"/>
              </a:spcAft>
              <a:buSzPts val="2470"/>
              <a:buChar char="⚫"/>
            </a:pPr>
            <a:r>
              <a:rPr lang="en-IN"/>
              <a:t>L1:INC SI</a:t>
            </a:r>
            <a:endParaRPr/>
          </a:p>
          <a:p>
            <a:pPr marL="11397" lvl="0" indent="-11397" algn="l" rtl="0">
              <a:lnSpc>
                <a:spcPct val="100000"/>
              </a:lnSpc>
              <a:spcBef>
                <a:spcPts val="529"/>
              </a:spcBef>
              <a:spcAft>
                <a:spcPts val="0"/>
              </a:spcAft>
              <a:buSzPts val="2470"/>
              <a:buChar char="⚫"/>
            </a:pPr>
            <a:r>
              <a:rPr lang="en-IN"/>
              <a:t>MOV BL,[SI]</a:t>
            </a:r>
            <a:endParaRPr/>
          </a:p>
          <a:p>
            <a:pPr marL="11397" lvl="0" indent="-11397" algn="l" rtl="0">
              <a:lnSpc>
                <a:spcPct val="100000"/>
              </a:lnSpc>
              <a:spcBef>
                <a:spcPts val="529"/>
              </a:spcBef>
              <a:spcAft>
                <a:spcPts val="0"/>
              </a:spcAft>
              <a:buSzPts val="2470"/>
              <a:buChar char="⚫"/>
            </a:pPr>
            <a:r>
              <a:rPr lang="en-IN"/>
              <a:t>CMP AL,BL</a:t>
            </a:r>
            <a:endParaRPr/>
          </a:p>
          <a:p>
            <a:pPr marL="11397" lvl="0" indent="-11397" algn="l" rtl="0">
              <a:lnSpc>
                <a:spcPct val="100000"/>
              </a:lnSpc>
              <a:spcBef>
                <a:spcPts val="529"/>
              </a:spcBef>
              <a:spcAft>
                <a:spcPts val="0"/>
              </a:spcAft>
              <a:buSzPts val="2470"/>
              <a:buChar char="⚫"/>
            </a:pPr>
            <a:r>
              <a:rPr lang="en-IN"/>
              <a:t>JC L2</a:t>
            </a:r>
            <a:endParaRPr/>
          </a:p>
          <a:p>
            <a:pPr marL="11397" lvl="0" indent="-11397" algn="l" rtl="0">
              <a:lnSpc>
                <a:spcPct val="100000"/>
              </a:lnSpc>
              <a:spcBef>
                <a:spcPts val="529"/>
              </a:spcBef>
              <a:spcAft>
                <a:spcPts val="0"/>
              </a:spcAft>
              <a:buSzPts val="2470"/>
              <a:buChar char="⚫"/>
            </a:pPr>
            <a:r>
              <a:rPr lang="en-IN"/>
              <a:t>JMP L3                </a:t>
            </a:r>
            <a:endParaRPr/>
          </a:p>
          <a:p>
            <a:pPr marL="11397" lvl="0" indent="-11397" algn="l" rtl="0">
              <a:lnSpc>
                <a:spcPct val="100000"/>
              </a:lnSpc>
              <a:spcBef>
                <a:spcPts val="529"/>
              </a:spcBef>
              <a:spcAft>
                <a:spcPts val="0"/>
              </a:spcAft>
              <a:buSzPts val="2470"/>
              <a:buChar char="⚫"/>
            </a:pPr>
            <a:r>
              <a:rPr lang="en-IN"/>
              <a:t>L2: MOV AL,BL</a:t>
            </a:r>
            <a:endParaRPr/>
          </a:p>
          <a:p>
            <a:pPr marL="11397" lvl="0" indent="-11397" algn="l" rtl="0">
              <a:lnSpc>
                <a:spcPct val="100000"/>
              </a:lnSpc>
              <a:spcBef>
                <a:spcPts val="529"/>
              </a:spcBef>
              <a:spcAft>
                <a:spcPts val="0"/>
              </a:spcAft>
              <a:buSzPts val="2470"/>
              <a:buChar char="⚫"/>
            </a:pPr>
            <a:r>
              <a:rPr lang="en-IN"/>
              <a:t>L3: DEC CL</a:t>
            </a:r>
            <a:endParaRPr/>
          </a:p>
          <a:p>
            <a:pPr marL="11397" lvl="0" indent="-11397" algn="l" rtl="0">
              <a:lnSpc>
                <a:spcPct val="100000"/>
              </a:lnSpc>
              <a:spcBef>
                <a:spcPts val="529"/>
              </a:spcBef>
              <a:spcAft>
                <a:spcPts val="0"/>
              </a:spcAft>
              <a:buSzPts val="2470"/>
              <a:buChar char="⚫"/>
            </a:pPr>
            <a:r>
              <a:rPr lang="en-IN"/>
              <a:t>JNZ L1</a:t>
            </a:r>
            <a:endParaRPr/>
          </a:p>
          <a:p>
            <a:pPr marL="11397" lvl="0" indent="-11397" algn="l" rtl="0">
              <a:lnSpc>
                <a:spcPct val="100000"/>
              </a:lnSpc>
              <a:spcBef>
                <a:spcPts val="529"/>
              </a:spcBef>
              <a:spcAft>
                <a:spcPts val="0"/>
              </a:spcAft>
              <a:buSzPts val="2470"/>
              <a:buChar char="⚫"/>
            </a:pPr>
            <a:r>
              <a:rPr lang="en-IN"/>
              <a:t>MOV [100AH],AL</a:t>
            </a:r>
            <a:endParaRPr/>
          </a:p>
          <a:p>
            <a:pPr marL="11397" lvl="0" indent="-11397" algn="l" rtl="0">
              <a:lnSpc>
                <a:spcPct val="100000"/>
              </a:lnSpc>
              <a:spcBef>
                <a:spcPts val="529"/>
              </a:spcBef>
              <a:spcAft>
                <a:spcPts val="0"/>
              </a:spcAft>
              <a:buSzPts val="2470"/>
              <a:buChar char="⚫"/>
            </a:pPr>
            <a:r>
              <a:rPr lang="en-IN"/>
              <a:t>HLT</a:t>
            </a:r>
            <a:endParaRPr/>
          </a:p>
        </p:txBody>
      </p:sp>
      <p:sp>
        <p:nvSpPr>
          <p:cNvPr id="573" name="Google Shape;573;p69"/>
          <p:cNvSpPr txBox="1"/>
          <p:nvPr/>
        </p:nvSpPr>
        <p:spPr>
          <a:xfrm>
            <a:off x="5715008" y="2714620"/>
            <a:ext cx="2071702" cy="313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1000-23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1001-40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1002-12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1003-14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1004-20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1005-35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1006-67</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1007-70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1008-90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   OUTPUT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pic>
        <p:nvPicPr>
          <p:cNvPr id="164" name="Google Shape;164;p7"/>
          <p:cNvPicPr preferRelativeResize="0">
            <a:picLocks noGrp="1"/>
          </p:cNvPicPr>
          <p:nvPr>
            <p:ph type="body" idx="4294967295"/>
          </p:nvPr>
        </p:nvPicPr>
        <p:blipFill rotWithShape="1">
          <a:blip r:embed="rId3">
            <a:alphaModFix/>
          </a:blip>
          <a:srcRect/>
          <a:stretch/>
        </p:blipFill>
        <p:spPr>
          <a:xfrm>
            <a:off x="142844" y="1643050"/>
            <a:ext cx="8715436" cy="2286016"/>
          </a:xfrm>
          <a:prstGeom prst="rect">
            <a:avLst/>
          </a:prstGeom>
          <a:noFill/>
          <a:ln>
            <a:noFill/>
          </a:ln>
        </p:spPr>
      </p:pic>
      <p:pic>
        <p:nvPicPr>
          <p:cNvPr id="165" name="Google Shape;165;p7"/>
          <p:cNvPicPr preferRelativeResize="0"/>
          <p:nvPr/>
        </p:nvPicPr>
        <p:blipFill rotWithShape="1">
          <a:blip r:embed="rId4">
            <a:alphaModFix/>
          </a:blip>
          <a:srcRect/>
          <a:stretch/>
        </p:blipFill>
        <p:spPr>
          <a:xfrm>
            <a:off x="38100" y="4143391"/>
            <a:ext cx="9067800" cy="200025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571472" y="-24"/>
            <a:ext cx="8143932" cy="504526"/>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the largest of 16 bit numbers.</a:t>
            </a:r>
            <a:endParaRPr sz="3200"/>
          </a:p>
        </p:txBody>
      </p:sp>
      <p:sp>
        <p:nvSpPr>
          <p:cNvPr id="579" name="Google Shape;579;p70"/>
          <p:cNvSpPr txBox="1">
            <a:spLocks noGrp="1"/>
          </p:cNvSpPr>
          <p:nvPr>
            <p:ph type="body" idx="1"/>
          </p:nvPr>
        </p:nvSpPr>
        <p:spPr>
          <a:xfrm>
            <a:off x="357158" y="428604"/>
            <a:ext cx="8229600" cy="6502994"/>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BX, 1000H               ; BX=10    00</a:t>
            </a:r>
            <a:endParaRPr/>
          </a:p>
          <a:p>
            <a:pPr marL="11397" lvl="0" indent="-11397" algn="l" rtl="0">
              <a:lnSpc>
                <a:spcPct val="100000"/>
              </a:lnSpc>
              <a:spcBef>
                <a:spcPts val="529"/>
              </a:spcBef>
              <a:spcAft>
                <a:spcPts val="0"/>
              </a:spcAft>
              <a:buSzPts val="2470"/>
              <a:buChar char="⚫"/>
            </a:pPr>
            <a:r>
              <a:rPr lang="en-IN"/>
              <a:t>MOV CL, [BX]               ; CL=00   05</a:t>
            </a:r>
            <a:endParaRPr/>
          </a:p>
          <a:p>
            <a:pPr marL="11397" lvl="0" indent="-11397" algn="l" rtl="0">
              <a:lnSpc>
                <a:spcPct val="100000"/>
              </a:lnSpc>
              <a:spcBef>
                <a:spcPts val="529"/>
              </a:spcBef>
              <a:spcAft>
                <a:spcPts val="0"/>
              </a:spcAft>
              <a:buSzPts val="2470"/>
              <a:buChar char="⚫"/>
            </a:pPr>
            <a:r>
              <a:rPr lang="en-IN"/>
              <a:t>INC BX                           ; BX=10   01</a:t>
            </a:r>
            <a:endParaRPr/>
          </a:p>
          <a:p>
            <a:pPr marL="11397" lvl="0" indent="-11397" algn="l" rtl="0">
              <a:lnSpc>
                <a:spcPct val="100000"/>
              </a:lnSpc>
              <a:spcBef>
                <a:spcPts val="529"/>
              </a:spcBef>
              <a:spcAft>
                <a:spcPts val="0"/>
              </a:spcAft>
              <a:buSzPts val="2470"/>
              <a:buChar char="⚫"/>
            </a:pPr>
            <a:r>
              <a:rPr lang="en-IN"/>
              <a:t>MOV AX, [BX]               ; AX=30  20</a:t>
            </a:r>
            <a:endParaRPr/>
          </a:p>
          <a:p>
            <a:pPr marL="11397" lvl="0" indent="-11397" algn="l" rtl="0">
              <a:lnSpc>
                <a:spcPct val="100000"/>
              </a:lnSpc>
              <a:spcBef>
                <a:spcPts val="529"/>
              </a:spcBef>
              <a:spcAft>
                <a:spcPts val="0"/>
              </a:spcAft>
              <a:buSzPts val="2470"/>
              <a:buChar char="⚫"/>
            </a:pPr>
            <a:r>
              <a:rPr lang="en-IN"/>
              <a:t>DEC CL                           ; CL=00  04</a:t>
            </a:r>
            <a:endParaRPr/>
          </a:p>
          <a:p>
            <a:pPr marL="11397" lvl="0" indent="-11397" algn="l" rtl="0">
              <a:lnSpc>
                <a:spcPct val="100000"/>
              </a:lnSpc>
              <a:spcBef>
                <a:spcPts val="529"/>
              </a:spcBef>
              <a:spcAft>
                <a:spcPts val="0"/>
              </a:spcAft>
              <a:buSzPts val="2470"/>
              <a:buChar char="⚫"/>
            </a:pPr>
            <a:r>
              <a:rPr lang="en-IN"/>
              <a:t>BACK: INC BX               ; BX=10   02</a:t>
            </a:r>
            <a:endParaRPr/>
          </a:p>
          <a:p>
            <a:pPr marL="11397" lvl="0" indent="-11397" algn="l" rtl="0">
              <a:lnSpc>
                <a:spcPct val="100000"/>
              </a:lnSpc>
              <a:spcBef>
                <a:spcPts val="529"/>
              </a:spcBef>
              <a:spcAft>
                <a:spcPts val="0"/>
              </a:spcAft>
              <a:buSzPts val="2470"/>
              <a:buChar char="⚫"/>
            </a:pPr>
            <a:r>
              <a:rPr lang="en-IN"/>
              <a:t>INC BX                           ; BX=10   03</a:t>
            </a:r>
            <a:endParaRPr/>
          </a:p>
          <a:p>
            <a:pPr marL="11397" lvl="0" indent="-11397" algn="l" rtl="0">
              <a:lnSpc>
                <a:spcPct val="100000"/>
              </a:lnSpc>
              <a:spcBef>
                <a:spcPts val="529"/>
              </a:spcBef>
              <a:spcAft>
                <a:spcPts val="0"/>
              </a:spcAft>
              <a:buSzPts val="2470"/>
              <a:buChar char="⚫"/>
            </a:pPr>
            <a:r>
              <a:rPr lang="en-IN"/>
              <a:t>CMP AX,[BX]                </a:t>
            </a:r>
            <a:endParaRPr/>
          </a:p>
          <a:p>
            <a:pPr marL="11397" lvl="0" indent="-11397" algn="l" rtl="0">
              <a:lnSpc>
                <a:spcPct val="100000"/>
              </a:lnSpc>
              <a:spcBef>
                <a:spcPts val="529"/>
              </a:spcBef>
              <a:spcAft>
                <a:spcPts val="0"/>
              </a:spcAft>
              <a:buSzPts val="2470"/>
              <a:buChar char="⚫"/>
            </a:pPr>
            <a:r>
              <a:rPr lang="en-IN"/>
              <a:t>JNC Next</a:t>
            </a:r>
            <a:endParaRPr/>
          </a:p>
          <a:p>
            <a:pPr marL="11397" lvl="0" indent="-11397" algn="l" rtl="0">
              <a:lnSpc>
                <a:spcPct val="100000"/>
              </a:lnSpc>
              <a:spcBef>
                <a:spcPts val="529"/>
              </a:spcBef>
              <a:spcAft>
                <a:spcPts val="0"/>
              </a:spcAft>
              <a:buSzPts val="2470"/>
              <a:buChar char="⚫"/>
            </a:pPr>
            <a:r>
              <a:rPr lang="en-IN"/>
              <a:t>MOV AX, [BX]               ; AX= 50  40  70  60  90 80</a:t>
            </a:r>
            <a:endParaRPr/>
          </a:p>
          <a:p>
            <a:pPr marL="11397" lvl="0" indent="-11397" algn="l" rtl="0">
              <a:lnSpc>
                <a:spcPct val="100000"/>
              </a:lnSpc>
              <a:spcBef>
                <a:spcPts val="529"/>
              </a:spcBef>
              <a:spcAft>
                <a:spcPts val="0"/>
              </a:spcAft>
              <a:buSzPts val="2470"/>
              <a:buChar char="⚫"/>
            </a:pPr>
            <a:r>
              <a:rPr lang="en-IN"/>
              <a:t>Next: DEC CL                  ; CL=00   03   00  02 00 01</a:t>
            </a:r>
            <a:endParaRPr/>
          </a:p>
          <a:p>
            <a:pPr marL="11397" lvl="0" indent="-11397" algn="l" rtl="0">
              <a:lnSpc>
                <a:spcPct val="100000"/>
              </a:lnSpc>
              <a:spcBef>
                <a:spcPts val="529"/>
              </a:spcBef>
              <a:spcAft>
                <a:spcPts val="0"/>
              </a:spcAft>
              <a:buSzPts val="2470"/>
              <a:buChar char="⚫"/>
            </a:pPr>
            <a:r>
              <a:rPr lang="en-IN"/>
              <a:t>JNZ Back</a:t>
            </a:r>
            <a:endParaRPr/>
          </a:p>
          <a:p>
            <a:pPr marL="11397" lvl="0" indent="-11397" algn="l" rtl="0">
              <a:lnSpc>
                <a:spcPct val="100000"/>
              </a:lnSpc>
              <a:spcBef>
                <a:spcPts val="529"/>
              </a:spcBef>
              <a:spcAft>
                <a:spcPts val="0"/>
              </a:spcAft>
              <a:buSzPts val="2470"/>
              <a:buChar char="⚫"/>
            </a:pPr>
            <a:r>
              <a:rPr lang="en-IN"/>
              <a:t>MOV [1020H],AX           ; AX= 90  80  </a:t>
            </a:r>
            <a:endParaRPr/>
          </a:p>
          <a:p>
            <a:pPr marL="11397" lvl="0" indent="-11397" algn="l" rtl="0">
              <a:lnSpc>
                <a:spcPct val="100000"/>
              </a:lnSpc>
              <a:spcBef>
                <a:spcPts val="529"/>
              </a:spcBef>
              <a:spcAft>
                <a:spcPts val="0"/>
              </a:spcAft>
              <a:buSzPts val="2470"/>
              <a:buChar char="⚫"/>
            </a:pPr>
            <a:r>
              <a:rPr lang="en-IN"/>
              <a:t>HLT</a:t>
            </a:r>
            <a:endParaRPr/>
          </a:p>
        </p:txBody>
      </p:sp>
      <p:sp>
        <p:nvSpPr>
          <p:cNvPr id="580" name="Google Shape;580;p70"/>
          <p:cNvSpPr txBox="1"/>
          <p:nvPr/>
        </p:nvSpPr>
        <p:spPr>
          <a:xfrm>
            <a:off x="6215074" y="1214422"/>
            <a:ext cx="2071702"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1000-05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1001-20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1002-30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1003-40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1004-50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1005-60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1006-70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1008-90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1009-10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100A-20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1020-OUTPUT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285720" y="0"/>
            <a:ext cx="8572560" cy="1489411"/>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out the count of positive numbers and negative numbers from a series of signed numbers in 8086.</a:t>
            </a:r>
            <a:endParaRPr sz="3200"/>
          </a:p>
        </p:txBody>
      </p:sp>
      <p:sp>
        <p:nvSpPr>
          <p:cNvPr id="586" name="Google Shape;586;p71"/>
          <p:cNvSpPr txBox="1">
            <a:spLocks noGrp="1"/>
          </p:cNvSpPr>
          <p:nvPr>
            <p:ph type="body" idx="1"/>
          </p:nvPr>
        </p:nvSpPr>
        <p:spPr>
          <a:xfrm>
            <a:off x="357158" y="1428736"/>
            <a:ext cx="8229600" cy="5110305"/>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CL, 0AH                </a:t>
            </a:r>
            <a:endParaRPr/>
          </a:p>
          <a:p>
            <a:pPr marL="11397" lvl="0" indent="-11397" algn="l" rtl="0">
              <a:lnSpc>
                <a:spcPct val="100000"/>
              </a:lnSpc>
              <a:spcBef>
                <a:spcPts val="529"/>
              </a:spcBef>
              <a:spcAft>
                <a:spcPts val="0"/>
              </a:spcAft>
              <a:buSzPts val="2470"/>
              <a:buChar char="⚫"/>
            </a:pPr>
            <a:r>
              <a:rPr lang="en-IN"/>
              <a:t>MOV BL, 00H                </a:t>
            </a:r>
            <a:endParaRPr/>
          </a:p>
          <a:p>
            <a:pPr marL="11397" lvl="0" indent="-11397" algn="l" rtl="0">
              <a:lnSpc>
                <a:spcPct val="100000"/>
              </a:lnSpc>
              <a:spcBef>
                <a:spcPts val="529"/>
              </a:spcBef>
              <a:spcAft>
                <a:spcPts val="0"/>
              </a:spcAft>
              <a:buSzPts val="2470"/>
              <a:buChar char="⚫"/>
            </a:pPr>
            <a:r>
              <a:rPr lang="en-IN"/>
              <a:t>MOV DL,00H                            </a:t>
            </a:r>
            <a:endParaRPr/>
          </a:p>
          <a:p>
            <a:pPr marL="11397" lvl="0" indent="-11397" algn="l" rtl="0">
              <a:lnSpc>
                <a:spcPct val="100000"/>
              </a:lnSpc>
              <a:spcBef>
                <a:spcPts val="529"/>
              </a:spcBef>
              <a:spcAft>
                <a:spcPts val="0"/>
              </a:spcAft>
              <a:buSzPts val="2470"/>
              <a:buChar char="⚫"/>
            </a:pPr>
            <a:r>
              <a:rPr lang="en-IN"/>
              <a:t>LEA SI,[1000H]                </a:t>
            </a:r>
            <a:endParaRPr/>
          </a:p>
          <a:p>
            <a:pPr marL="11397" lvl="0" indent="-11397" algn="l" rtl="0">
              <a:lnSpc>
                <a:spcPct val="100000"/>
              </a:lnSpc>
              <a:spcBef>
                <a:spcPts val="529"/>
              </a:spcBef>
              <a:spcAft>
                <a:spcPts val="0"/>
              </a:spcAft>
              <a:buSzPts val="2470"/>
              <a:buChar char="⚫"/>
            </a:pPr>
            <a:r>
              <a:rPr lang="en-IN"/>
              <a:t>L1:MOV AL,[SI]                             </a:t>
            </a:r>
            <a:endParaRPr/>
          </a:p>
          <a:p>
            <a:pPr marL="11397" lvl="0" indent="-11397" algn="l" rtl="0">
              <a:lnSpc>
                <a:spcPct val="100000"/>
              </a:lnSpc>
              <a:spcBef>
                <a:spcPts val="529"/>
              </a:spcBef>
              <a:spcAft>
                <a:spcPts val="0"/>
              </a:spcAft>
              <a:buSzPts val="2470"/>
              <a:buChar char="⚫"/>
            </a:pPr>
            <a:r>
              <a:rPr lang="en-IN"/>
              <a:t>SHL AL,01                </a:t>
            </a:r>
            <a:endParaRPr/>
          </a:p>
          <a:p>
            <a:pPr marL="11397" lvl="0" indent="-11397" algn="l" rtl="0">
              <a:lnSpc>
                <a:spcPct val="100000"/>
              </a:lnSpc>
              <a:spcBef>
                <a:spcPts val="529"/>
              </a:spcBef>
              <a:spcAft>
                <a:spcPts val="0"/>
              </a:spcAft>
              <a:buSzPts val="2470"/>
              <a:buChar char="⚫"/>
            </a:pPr>
            <a:r>
              <a:rPr lang="en-IN"/>
              <a:t>JNC L2                            </a:t>
            </a:r>
            <a:endParaRPr/>
          </a:p>
          <a:p>
            <a:pPr marL="11397" lvl="0" indent="-11397" algn="l" rtl="0">
              <a:lnSpc>
                <a:spcPct val="100000"/>
              </a:lnSpc>
              <a:spcBef>
                <a:spcPts val="529"/>
              </a:spcBef>
              <a:spcAft>
                <a:spcPts val="0"/>
              </a:spcAft>
              <a:buSzPts val="2470"/>
              <a:buChar char="⚫"/>
            </a:pPr>
            <a:r>
              <a:rPr lang="en-IN"/>
              <a:t>INC DL                </a:t>
            </a:r>
            <a:endParaRPr/>
          </a:p>
          <a:p>
            <a:pPr marL="11397" lvl="0" indent="-11397" algn="l" rtl="0">
              <a:lnSpc>
                <a:spcPct val="100000"/>
              </a:lnSpc>
              <a:spcBef>
                <a:spcPts val="529"/>
              </a:spcBef>
              <a:spcAft>
                <a:spcPts val="0"/>
              </a:spcAft>
              <a:buSzPts val="2470"/>
              <a:buChar char="⚫"/>
            </a:pPr>
            <a:r>
              <a:rPr lang="en-IN"/>
              <a:t>JMP L3</a:t>
            </a:r>
            <a:endParaRPr/>
          </a:p>
          <a:p>
            <a:pPr marL="11397" lvl="0" indent="-11397" algn="l" rtl="0">
              <a:lnSpc>
                <a:spcPct val="100000"/>
              </a:lnSpc>
              <a:spcBef>
                <a:spcPts val="529"/>
              </a:spcBef>
              <a:spcAft>
                <a:spcPts val="0"/>
              </a:spcAft>
              <a:buSzPts val="2470"/>
              <a:buChar char="⚫"/>
            </a:pPr>
            <a:r>
              <a:rPr lang="en-IN"/>
              <a:t>L2: INC BL                </a:t>
            </a:r>
            <a:endParaRPr/>
          </a:p>
          <a:p>
            <a:pPr marL="11397" lvl="0" indent="-11397" algn="l" rtl="0">
              <a:lnSpc>
                <a:spcPct val="100000"/>
              </a:lnSpc>
              <a:spcBef>
                <a:spcPts val="529"/>
              </a:spcBef>
              <a:spcAft>
                <a:spcPts val="0"/>
              </a:spcAft>
              <a:buSzPts val="2470"/>
              <a:buChar char="⚫"/>
            </a:pPr>
            <a:r>
              <a:rPr lang="en-IN"/>
              <a:t>L3: INC SI                   </a:t>
            </a:r>
            <a:endParaRPr/>
          </a:p>
        </p:txBody>
      </p:sp>
      <p:sp>
        <p:nvSpPr>
          <p:cNvPr id="587" name="Google Shape;587;p71"/>
          <p:cNvSpPr txBox="1"/>
          <p:nvPr/>
        </p:nvSpPr>
        <p:spPr>
          <a:xfrm>
            <a:off x="6215074" y="1214422"/>
            <a:ext cx="2071702"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1000-01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1001-02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1002-03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1003-04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1005-81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1006-82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1007-83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1008-84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1009-85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100A-04 O/P</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1020-06 O/P</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2"/>
          <p:cNvSpPr txBox="1">
            <a:spLocks noGrp="1"/>
          </p:cNvSpPr>
          <p:nvPr>
            <p:ph type="title"/>
          </p:nvPr>
        </p:nvSpPr>
        <p:spPr>
          <a:xfrm>
            <a:off x="285720" y="0"/>
            <a:ext cx="8143932" cy="1489411"/>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out the count of positive numbers and negative numbers from a series of signed numbers in 8086.</a:t>
            </a:r>
            <a:endParaRPr sz="3200"/>
          </a:p>
        </p:txBody>
      </p:sp>
      <p:sp>
        <p:nvSpPr>
          <p:cNvPr id="593" name="Google Shape;593;p72"/>
          <p:cNvSpPr txBox="1">
            <a:spLocks noGrp="1"/>
          </p:cNvSpPr>
          <p:nvPr>
            <p:ph type="body" idx="1"/>
          </p:nvPr>
        </p:nvSpPr>
        <p:spPr>
          <a:xfrm>
            <a:off x="428596" y="1571612"/>
            <a:ext cx="8229600" cy="2324927"/>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DEC CL</a:t>
            </a:r>
            <a:endParaRPr/>
          </a:p>
          <a:p>
            <a:pPr marL="11397" lvl="0" indent="-11397" algn="l" rtl="0">
              <a:lnSpc>
                <a:spcPct val="100000"/>
              </a:lnSpc>
              <a:spcBef>
                <a:spcPts val="529"/>
              </a:spcBef>
              <a:spcAft>
                <a:spcPts val="0"/>
              </a:spcAft>
              <a:buSzPts val="2470"/>
              <a:buChar char="⚫"/>
            </a:pPr>
            <a:r>
              <a:rPr lang="en-IN"/>
              <a:t>JNZ L1            </a:t>
            </a:r>
            <a:endParaRPr/>
          </a:p>
          <a:p>
            <a:pPr marL="11397" lvl="0" indent="-11397" algn="l" rtl="0">
              <a:lnSpc>
                <a:spcPct val="100000"/>
              </a:lnSpc>
              <a:spcBef>
                <a:spcPts val="529"/>
              </a:spcBef>
              <a:spcAft>
                <a:spcPts val="0"/>
              </a:spcAft>
              <a:buSzPts val="2470"/>
              <a:buChar char="⚫"/>
            </a:pPr>
            <a:r>
              <a:rPr lang="en-IN"/>
              <a:t>MOV [100AH],BL</a:t>
            </a:r>
            <a:endParaRPr/>
          </a:p>
          <a:p>
            <a:pPr marL="11397" lvl="0" indent="-11397" algn="l" rtl="0">
              <a:lnSpc>
                <a:spcPct val="100000"/>
              </a:lnSpc>
              <a:spcBef>
                <a:spcPts val="529"/>
              </a:spcBef>
              <a:spcAft>
                <a:spcPts val="0"/>
              </a:spcAft>
              <a:buSzPts val="2470"/>
              <a:buChar char="⚫"/>
            </a:pPr>
            <a:r>
              <a:rPr lang="en-IN"/>
              <a:t>MOV [100BH],DL </a:t>
            </a:r>
            <a:endParaRPr/>
          </a:p>
          <a:p>
            <a:pPr marL="11397" lvl="0" indent="-11397" algn="l" rtl="0">
              <a:lnSpc>
                <a:spcPct val="100000"/>
              </a:lnSpc>
              <a:spcBef>
                <a:spcPts val="529"/>
              </a:spcBef>
              <a:spcAft>
                <a:spcPts val="0"/>
              </a:spcAft>
              <a:buSzPts val="2470"/>
              <a:buChar char="⚫"/>
            </a:pPr>
            <a:r>
              <a:rPr lang="en-IN"/>
              <a:t>HLT</a:t>
            </a:r>
            <a:endParaRPr/>
          </a:p>
        </p:txBody>
      </p:sp>
      <p:sp>
        <p:nvSpPr>
          <p:cNvPr id="594" name="Google Shape;594;p72"/>
          <p:cNvSpPr txBox="1"/>
          <p:nvPr/>
        </p:nvSpPr>
        <p:spPr>
          <a:xfrm>
            <a:off x="6215074" y="1214422"/>
            <a:ext cx="2071702"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1000-01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1001-02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1002-03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1003-04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1005-81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1006-82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1007-83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1008-84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1009-85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100A-04 O/P</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1020-06 O/P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3"/>
          <p:cNvSpPr txBox="1">
            <a:spLocks noGrp="1"/>
          </p:cNvSpPr>
          <p:nvPr>
            <p:ph type="title"/>
          </p:nvPr>
        </p:nvSpPr>
        <p:spPr>
          <a:xfrm>
            <a:off x="285720" y="0"/>
            <a:ext cx="8143932" cy="504526"/>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Fibonacci Series:-</a:t>
            </a:r>
            <a:endParaRPr sz="3200"/>
          </a:p>
        </p:txBody>
      </p:sp>
      <p:sp>
        <p:nvSpPr>
          <p:cNvPr id="600" name="Google Shape;600;p73"/>
          <p:cNvSpPr txBox="1">
            <a:spLocks noGrp="1"/>
          </p:cNvSpPr>
          <p:nvPr>
            <p:ph type="body" idx="1"/>
          </p:nvPr>
        </p:nvSpPr>
        <p:spPr>
          <a:xfrm>
            <a:off x="428596" y="769470"/>
            <a:ext cx="8229600" cy="5900265"/>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1520"/>
              <a:buChar char="⚫"/>
            </a:pPr>
            <a:r>
              <a:rPr lang="en-IN" sz="1600"/>
              <a:t>MOV SI,3000H  ; SI=3000</a:t>
            </a:r>
            <a:endParaRPr/>
          </a:p>
          <a:p>
            <a:pPr marL="11397" lvl="0" indent="-11397" algn="l" rtl="0">
              <a:lnSpc>
                <a:spcPct val="100000"/>
              </a:lnSpc>
              <a:spcBef>
                <a:spcPts val="529"/>
              </a:spcBef>
              <a:spcAft>
                <a:spcPts val="0"/>
              </a:spcAft>
              <a:buSzPts val="1520"/>
              <a:buChar char="⚫"/>
            </a:pPr>
            <a:r>
              <a:rPr lang="en-IN" sz="1600"/>
              <a:t>MOV CX,0AH   ; CX=00 0A</a:t>
            </a:r>
            <a:endParaRPr/>
          </a:p>
          <a:p>
            <a:pPr marL="11397" lvl="0" indent="-11397" algn="l" rtl="0">
              <a:lnSpc>
                <a:spcPct val="100000"/>
              </a:lnSpc>
              <a:spcBef>
                <a:spcPts val="529"/>
              </a:spcBef>
              <a:spcAft>
                <a:spcPts val="0"/>
              </a:spcAft>
              <a:buSzPts val="1520"/>
              <a:buChar char="⚫"/>
            </a:pPr>
            <a:r>
              <a:rPr lang="en-IN" sz="1600"/>
              <a:t>XOR AL,AL         ; AL=00</a:t>
            </a:r>
            <a:endParaRPr/>
          </a:p>
          <a:p>
            <a:pPr marL="11397" lvl="0" indent="-11397" algn="l" rtl="0">
              <a:lnSpc>
                <a:spcPct val="100000"/>
              </a:lnSpc>
              <a:spcBef>
                <a:spcPts val="529"/>
              </a:spcBef>
              <a:spcAft>
                <a:spcPts val="0"/>
              </a:spcAft>
              <a:buSzPts val="1520"/>
              <a:buChar char="⚫"/>
            </a:pPr>
            <a:r>
              <a:rPr lang="en-IN" sz="1600"/>
              <a:t>MOV [SI],0AH       ; [3000]=0A</a:t>
            </a:r>
            <a:endParaRPr/>
          </a:p>
          <a:p>
            <a:pPr marL="11397" lvl="0" indent="-11397" algn="l" rtl="0">
              <a:lnSpc>
                <a:spcPct val="100000"/>
              </a:lnSpc>
              <a:spcBef>
                <a:spcPts val="529"/>
              </a:spcBef>
              <a:spcAft>
                <a:spcPts val="0"/>
              </a:spcAft>
              <a:buSzPts val="1520"/>
              <a:buChar char="⚫"/>
            </a:pPr>
            <a:r>
              <a:rPr lang="en-IN" sz="1600"/>
              <a:t>INC SI           ;3001</a:t>
            </a:r>
            <a:endParaRPr/>
          </a:p>
          <a:p>
            <a:pPr marL="11397" lvl="0" indent="-11397" algn="l" rtl="0">
              <a:lnSpc>
                <a:spcPct val="100000"/>
              </a:lnSpc>
              <a:spcBef>
                <a:spcPts val="529"/>
              </a:spcBef>
              <a:spcAft>
                <a:spcPts val="0"/>
              </a:spcAft>
              <a:buSzPts val="1520"/>
              <a:buChar char="⚫"/>
            </a:pPr>
            <a:r>
              <a:rPr lang="en-IN" sz="1600"/>
              <a:t>MOV [SI],00H      ;[3001]=00</a:t>
            </a:r>
            <a:endParaRPr/>
          </a:p>
          <a:p>
            <a:pPr marL="11397" lvl="0" indent="-11397" algn="l" rtl="0">
              <a:lnSpc>
                <a:spcPct val="100000"/>
              </a:lnSpc>
              <a:spcBef>
                <a:spcPts val="529"/>
              </a:spcBef>
              <a:spcAft>
                <a:spcPts val="0"/>
              </a:spcAft>
              <a:buSzPts val="1520"/>
              <a:buChar char="⚫"/>
            </a:pPr>
            <a:r>
              <a:rPr lang="en-IN" sz="1600"/>
              <a:t>ADD AL,01H     ; AL=01</a:t>
            </a:r>
            <a:endParaRPr/>
          </a:p>
          <a:p>
            <a:pPr marL="11397" lvl="0" indent="-11397" algn="l" rtl="0">
              <a:lnSpc>
                <a:spcPct val="100000"/>
              </a:lnSpc>
              <a:spcBef>
                <a:spcPts val="529"/>
              </a:spcBef>
              <a:spcAft>
                <a:spcPts val="0"/>
              </a:spcAft>
              <a:buSzPts val="1520"/>
              <a:buChar char="⚫"/>
            </a:pPr>
            <a:r>
              <a:rPr lang="en-IN" sz="1600"/>
              <a:t>INC SI               ; 3002</a:t>
            </a:r>
            <a:endParaRPr sz="1600"/>
          </a:p>
          <a:p>
            <a:pPr marL="11397" lvl="0" indent="-11397" algn="l" rtl="0">
              <a:lnSpc>
                <a:spcPct val="100000"/>
              </a:lnSpc>
              <a:spcBef>
                <a:spcPts val="529"/>
              </a:spcBef>
              <a:spcAft>
                <a:spcPts val="0"/>
              </a:spcAft>
              <a:buSzPts val="1520"/>
              <a:buChar char="⚫"/>
            </a:pPr>
            <a:r>
              <a:rPr lang="en-IN" sz="1600"/>
              <a:t>MOV [SI],AL    ; 3002= 01</a:t>
            </a:r>
            <a:endParaRPr/>
          </a:p>
          <a:p>
            <a:pPr marL="11397" lvl="0" indent="-11397" algn="l" rtl="0">
              <a:lnSpc>
                <a:spcPct val="100000"/>
              </a:lnSpc>
              <a:spcBef>
                <a:spcPts val="529"/>
              </a:spcBef>
              <a:spcAft>
                <a:spcPts val="0"/>
              </a:spcAft>
              <a:buSzPts val="1520"/>
              <a:buChar char="⚫"/>
            </a:pPr>
            <a:r>
              <a:rPr lang="en-IN" sz="1600"/>
              <a:t>INC SI               ; 3003</a:t>
            </a:r>
            <a:endParaRPr sz="1600"/>
          </a:p>
          <a:p>
            <a:pPr marL="11397" lvl="0" indent="-11397" algn="l" rtl="0">
              <a:lnSpc>
                <a:spcPct val="100000"/>
              </a:lnSpc>
              <a:spcBef>
                <a:spcPts val="529"/>
              </a:spcBef>
              <a:spcAft>
                <a:spcPts val="0"/>
              </a:spcAft>
              <a:buSzPts val="1520"/>
              <a:buChar char="⚫"/>
            </a:pPr>
            <a:r>
              <a:rPr lang="en-IN" sz="1600"/>
              <a:t>MOV [SI],AL    ;3003= 01</a:t>
            </a:r>
            <a:endParaRPr/>
          </a:p>
          <a:p>
            <a:pPr marL="11397" lvl="0" indent="-11397" algn="l" rtl="0">
              <a:lnSpc>
                <a:spcPct val="100000"/>
              </a:lnSpc>
              <a:spcBef>
                <a:spcPts val="529"/>
              </a:spcBef>
              <a:spcAft>
                <a:spcPts val="0"/>
              </a:spcAft>
              <a:buSzPts val="1520"/>
              <a:buChar char="⚫"/>
            </a:pPr>
            <a:r>
              <a:rPr lang="en-IN" sz="1600"/>
              <a:t>Back: ADD AL,[SI] ;  01,01 =02</a:t>
            </a:r>
            <a:endParaRPr/>
          </a:p>
          <a:p>
            <a:pPr marL="11397" lvl="0" indent="-11397" algn="l" rtl="0">
              <a:lnSpc>
                <a:spcPct val="100000"/>
              </a:lnSpc>
              <a:spcBef>
                <a:spcPts val="529"/>
              </a:spcBef>
              <a:spcAft>
                <a:spcPts val="0"/>
              </a:spcAft>
              <a:buSzPts val="1520"/>
              <a:buChar char="⚫"/>
            </a:pPr>
            <a:r>
              <a:rPr lang="en-IN" sz="1600"/>
              <a:t>INC SI                     ; 3004</a:t>
            </a:r>
            <a:endParaRPr/>
          </a:p>
          <a:p>
            <a:pPr marL="11397" lvl="0" indent="-11397" algn="l" rtl="0">
              <a:lnSpc>
                <a:spcPct val="100000"/>
              </a:lnSpc>
              <a:spcBef>
                <a:spcPts val="529"/>
              </a:spcBef>
              <a:spcAft>
                <a:spcPts val="0"/>
              </a:spcAft>
              <a:buSzPts val="1520"/>
              <a:buChar char="⚫"/>
            </a:pPr>
            <a:r>
              <a:rPr lang="en-IN" sz="1600"/>
              <a:t>MOV [SI],AL          ; 3004=02</a:t>
            </a:r>
            <a:endParaRPr/>
          </a:p>
          <a:p>
            <a:pPr marL="11397" lvl="0" indent="-11397" algn="l" rtl="0">
              <a:lnSpc>
                <a:spcPct val="100000"/>
              </a:lnSpc>
              <a:spcBef>
                <a:spcPts val="529"/>
              </a:spcBef>
              <a:spcAft>
                <a:spcPts val="0"/>
              </a:spcAft>
              <a:buSzPts val="1520"/>
              <a:buChar char="⚫"/>
            </a:pPr>
            <a:r>
              <a:rPr lang="en-IN" sz="1600"/>
              <a:t>DEC SI                    ; 3003</a:t>
            </a:r>
            <a:endParaRPr/>
          </a:p>
          <a:p>
            <a:pPr marL="11397" lvl="0" indent="-11397" algn="l" rtl="0">
              <a:lnSpc>
                <a:spcPct val="100000"/>
              </a:lnSpc>
              <a:spcBef>
                <a:spcPts val="529"/>
              </a:spcBef>
              <a:spcAft>
                <a:spcPts val="0"/>
              </a:spcAft>
              <a:buSzPts val="1520"/>
              <a:buChar char="⚫"/>
            </a:pPr>
            <a:r>
              <a:rPr lang="en-IN" sz="1600"/>
              <a:t>MOV AL,[SI]          ; AL=01</a:t>
            </a:r>
            <a:endParaRPr/>
          </a:p>
          <a:p>
            <a:pPr marL="11397" lvl="0" indent="-11397" algn="l" rtl="0">
              <a:lnSpc>
                <a:spcPct val="100000"/>
              </a:lnSpc>
              <a:spcBef>
                <a:spcPts val="529"/>
              </a:spcBef>
              <a:spcAft>
                <a:spcPts val="0"/>
              </a:spcAft>
              <a:buSzPts val="1520"/>
              <a:buChar char="⚫"/>
            </a:pPr>
            <a:r>
              <a:rPr lang="en-IN" sz="1600"/>
              <a:t>INC SI                     ; 3004</a:t>
            </a:r>
            <a:endParaRPr/>
          </a:p>
          <a:p>
            <a:pPr marL="11397" lvl="0" indent="-11397" algn="l" rtl="0">
              <a:lnSpc>
                <a:spcPct val="100000"/>
              </a:lnSpc>
              <a:spcBef>
                <a:spcPts val="529"/>
              </a:spcBef>
              <a:spcAft>
                <a:spcPts val="0"/>
              </a:spcAft>
              <a:buSzPts val="1520"/>
              <a:buChar char="⚫"/>
            </a:pPr>
            <a:r>
              <a:rPr lang="en-IN" sz="1600"/>
              <a:t>LOOP Back</a:t>
            </a:r>
            <a:endParaRPr/>
          </a:p>
          <a:p>
            <a:pPr marL="11397" lvl="0" indent="-11397" algn="l" rtl="0">
              <a:lnSpc>
                <a:spcPct val="100000"/>
              </a:lnSpc>
              <a:spcBef>
                <a:spcPts val="529"/>
              </a:spcBef>
              <a:spcAft>
                <a:spcPts val="0"/>
              </a:spcAft>
              <a:buSzPts val="1520"/>
              <a:buChar char="⚫"/>
            </a:pPr>
            <a:r>
              <a:rPr lang="en-IN" sz="1600"/>
              <a:t>HLT           ; halt!</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74"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5"/>
          <p:cNvSpPr txBox="1">
            <a:spLocks noGrp="1"/>
          </p:cNvSpPr>
          <p:nvPr>
            <p:ph type="title" idx="4294967295"/>
          </p:nvPr>
        </p:nvSpPr>
        <p:spPr>
          <a:xfrm>
            <a:off x="357158" y="300037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br>
              <a:rPr lang="en-IN" sz="5000" b="1" i="0" u="none" strike="noStrike" cap="none">
                <a:solidFill>
                  <a:schemeClr val="dk2"/>
                </a:solidFill>
                <a:latin typeface="Calibri"/>
                <a:ea typeface="Calibri"/>
                <a:cs typeface="Calibri"/>
                <a:sym typeface="Calibri"/>
              </a:rPr>
            </a:br>
            <a:r>
              <a:rPr lang="en-IN" sz="5000" b="1" i="0" u="none" strike="noStrike" cap="none">
                <a:solidFill>
                  <a:schemeClr val="dk2"/>
                </a:solidFill>
                <a:latin typeface="Calibri"/>
                <a:ea typeface="Calibri"/>
                <a:cs typeface="Calibri"/>
                <a:sym typeface="Calibri"/>
              </a:rPr>
              <a:t>or </a:t>
            </a:r>
            <a:br>
              <a:rPr lang="en-IN" sz="5000" b="1" i="0" u="none" strike="noStrike" cap="none">
                <a:solidFill>
                  <a:schemeClr val="dk2"/>
                </a:solidFill>
                <a:latin typeface="Calibri"/>
                <a:ea typeface="Calibri"/>
                <a:cs typeface="Calibri"/>
                <a:sym typeface="Calibri"/>
              </a:rPr>
            </a:br>
            <a:r>
              <a:rPr lang="en-IN" sz="5000" b="1" i="0" u="none" strike="noStrike" cap="none">
                <a:solidFill>
                  <a:schemeClr val="dk2"/>
                </a:solidFill>
                <a:latin typeface="Calibri"/>
                <a:ea typeface="Calibri"/>
                <a:cs typeface="Calibri"/>
                <a:sym typeface="Calibri"/>
              </a:rPr>
              <a:t>Logical Instructions</a:t>
            </a:r>
            <a:endParaRPr sz="5000" b="1" i="0" u="none" strike="noStrike" cap="none">
              <a:solidFill>
                <a:schemeClr val="dk2"/>
              </a:solidFill>
              <a:latin typeface="Calibri"/>
              <a:ea typeface="Calibri"/>
              <a:cs typeface="Calibri"/>
              <a:sym typeface="Calibri"/>
            </a:endParaRPr>
          </a:p>
        </p:txBody>
      </p:sp>
      <p:sp>
        <p:nvSpPr>
          <p:cNvPr id="611" name="Google Shape;611;p75"/>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17" name="Google Shape;617;p7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are used at the bit level.</a:t>
            </a:r>
            <a:endParaRPr/>
          </a:p>
          <a:p>
            <a:pPr marL="273050" marR="0" lvl="0" indent="-273050" algn="l"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can be used for:</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Testing a zero bit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Set or reset a bit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Shift bits across registers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7"/>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24" name="Google Shape;624;p77"/>
          <p:cNvSpPr txBox="1">
            <a:spLocks noGrp="1"/>
          </p:cNvSpPr>
          <p:nvPr>
            <p:ph type="body" idx="4294967295"/>
          </p:nvPr>
        </p:nvSpPr>
        <p:spPr>
          <a:xfrm>
            <a:off x="457200" y="128586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NOT Src:</a:t>
            </a:r>
            <a:endParaRPr/>
          </a:p>
          <a:p>
            <a:pPr marL="273050" marR="0" lvl="0" indent="-273050" algn="just" rtl="0">
              <a:lnSpc>
                <a:spcPct val="100000"/>
              </a:lnSpc>
              <a:spcBef>
                <a:spcPts val="16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The NOT instruction inverts each bit (forms the </a:t>
            </a:r>
            <a:r>
              <a:rPr lang="en-IN" sz="2400" b="0" i="0" u="none" strike="noStrike" cap="none">
                <a:solidFill>
                  <a:srgbClr val="FF0000"/>
                </a:solidFill>
                <a:latin typeface="Constantia"/>
                <a:ea typeface="Constantia"/>
                <a:cs typeface="Constantia"/>
                <a:sym typeface="Constantia"/>
              </a:rPr>
              <a:t>1’s complement</a:t>
            </a:r>
            <a:r>
              <a:rPr lang="en-IN" sz="2400" b="0" i="0" u="none" strike="noStrike" cap="none">
                <a:solidFill>
                  <a:schemeClr val="dk1"/>
                </a:solidFill>
                <a:latin typeface="Constantia"/>
                <a:ea typeface="Constantia"/>
                <a:cs typeface="Constantia"/>
                <a:sym typeface="Constantia"/>
              </a:rPr>
              <a:t>) of a byte or word in the specified destination. The </a:t>
            </a:r>
            <a:r>
              <a:rPr lang="en-IN" sz="2400" b="1" i="0" u="none" strike="noStrike" cap="none">
                <a:solidFill>
                  <a:schemeClr val="dk1"/>
                </a:solidFill>
                <a:latin typeface="Constantia"/>
                <a:ea typeface="Constantia"/>
                <a:cs typeface="Constantia"/>
                <a:sym typeface="Constantia"/>
              </a:rPr>
              <a:t>destination can be a register or a memory location</a:t>
            </a:r>
            <a:r>
              <a:rPr lang="en-IN" sz="2400" b="0" i="0" u="none" strike="noStrike" cap="none">
                <a:solidFill>
                  <a:schemeClr val="dk1"/>
                </a:solidFill>
                <a:latin typeface="Constantia"/>
                <a:ea typeface="Constantia"/>
                <a:cs typeface="Constantia"/>
                <a:sym typeface="Constantia"/>
              </a:rPr>
              <a:t>. This instruction does not affect any flag. </a:t>
            </a:r>
            <a:endParaRPr/>
          </a:p>
          <a:p>
            <a:pPr marL="639763" marR="0" lvl="1" indent="-246062" algn="l" rtl="0">
              <a:lnSpc>
                <a:spcPct val="100000"/>
              </a:lnSpc>
              <a:spcBef>
                <a:spcPts val="4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NOT BX Complement content or BX register </a:t>
            </a:r>
            <a:endParaRPr/>
          </a:p>
          <a:p>
            <a:pPr marL="639763" marR="0" lvl="1" indent="-246062" algn="l" rtl="0">
              <a:lnSpc>
                <a:spcPct val="100000"/>
              </a:lnSpc>
              <a:spcBef>
                <a:spcPts val="4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NOT BYTE PTR [BX] Complement memory byte at offset [BX] in data segment. </a:t>
            </a:r>
            <a:endParaRPr/>
          </a:p>
        </p:txBody>
      </p:sp>
      <p:pic>
        <p:nvPicPr>
          <p:cNvPr id="625" name="Google Shape;625;p77"/>
          <p:cNvPicPr preferRelativeResize="0"/>
          <p:nvPr/>
        </p:nvPicPr>
        <p:blipFill rotWithShape="1">
          <a:blip r:embed="rId3">
            <a:alphaModFix/>
          </a:blip>
          <a:srcRect/>
          <a:stretch/>
        </p:blipFill>
        <p:spPr>
          <a:xfrm>
            <a:off x="500034" y="4595833"/>
            <a:ext cx="8372475" cy="17621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31" name="Google Shape;631;p78"/>
          <p:cNvSpPr txBox="1">
            <a:spLocks noGrp="1"/>
          </p:cNvSpPr>
          <p:nvPr>
            <p:ph type="body" idx="4294967295"/>
          </p:nvPr>
        </p:nvSpPr>
        <p:spPr>
          <a:xfrm>
            <a:off x="457200" y="128586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AND Des,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performs AND operation of Des and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1" i="0" u="none" strike="noStrike" cap="none">
                <a:solidFill>
                  <a:schemeClr val="dk1"/>
                </a:solidFill>
                <a:latin typeface="Constantia"/>
                <a:ea typeface="Constantia"/>
                <a:cs typeface="Constantia"/>
                <a:sym typeface="Constantia"/>
              </a:rPr>
              <a:t>Src can</a:t>
            </a:r>
            <a:r>
              <a:rPr lang="en-IN" sz="2000" b="0" i="0" u="none" strike="noStrike" cap="none">
                <a:solidFill>
                  <a:schemeClr val="dk1"/>
                </a:solidFill>
                <a:latin typeface="Constantia"/>
                <a:ea typeface="Constantia"/>
                <a:cs typeface="Constantia"/>
                <a:sym typeface="Constantia"/>
              </a:rPr>
              <a:t> be immediate number,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1" i="0" u="none" strike="noStrike" cap="none">
                <a:solidFill>
                  <a:schemeClr val="dk1"/>
                </a:solidFill>
                <a:latin typeface="Constantia"/>
                <a:ea typeface="Constantia"/>
                <a:cs typeface="Constantia"/>
                <a:sym typeface="Constantia"/>
              </a:rPr>
              <a:t>Des can </a:t>
            </a:r>
            <a:r>
              <a:rPr lang="en-IN" sz="2000" b="0" i="0" u="none" strike="noStrike" cap="none">
                <a:solidFill>
                  <a:schemeClr val="dk1"/>
                </a:solidFill>
                <a:latin typeface="Constantia"/>
                <a:ea typeface="Constantia"/>
                <a:cs typeface="Constantia"/>
                <a:sym typeface="Constantia"/>
              </a:rPr>
              <a:t>be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Both operands cannot be memory locations at the same time.</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CF and OF become zero after the operation</a:t>
            </a:r>
            <a:r>
              <a:rPr lang="en-IN" sz="2000" b="0" i="0" u="none" strike="noStrike" cap="none">
                <a:solidFill>
                  <a:schemeClr val="dk1"/>
                </a:solidFill>
                <a:latin typeface="Constantia"/>
                <a:ea typeface="Constantia"/>
                <a:cs typeface="Constantia"/>
                <a:sym typeface="Constantia"/>
              </a:rPr>
              <a:t>.</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PF, SF and ZF are updated.</a:t>
            </a:r>
            <a:endParaRPr/>
          </a:p>
        </p:txBody>
      </p:sp>
      <p:pic>
        <p:nvPicPr>
          <p:cNvPr id="632" name="Google Shape;632;p78"/>
          <p:cNvPicPr preferRelativeResize="0"/>
          <p:nvPr/>
        </p:nvPicPr>
        <p:blipFill rotWithShape="1">
          <a:blip r:embed="rId3">
            <a:alphaModFix/>
          </a:blip>
          <a:srcRect/>
          <a:stretch/>
        </p:blipFill>
        <p:spPr>
          <a:xfrm>
            <a:off x="214282" y="4748236"/>
            <a:ext cx="8724900" cy="2038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38" name="Google Shape;638;p79"/>
          <p:cNvSpPr txBox="1">
            <a:spLocks noGrp="1"/>
          </p:cNvSpPr>
          <p:nvPr>
            <p:ph type="body" idx="4294967295"/>
          </p:nvPr>
        </p:nvSpPr>
        <p:spPr>
          <a:xfrm>
            <a:off x="457200" y="142873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OR Des,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performs OR operation of Des and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Src can be immediate number,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Des can be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Both operands cannot be memory locations at the same time.</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CF and OF become zero after the operation.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PF, SF and ZF are updated.</a:t>
            </a:r>
            <a:endParaRPr/>
          </a:p>
        </p:txBody>
      </p:sp>
      <p:pic>
        <p:nvPicPr>
          <p:cNvPr id="639" name="Google Shape;639;p79"/>
          <p:cNvPicPr preferRelativeResize="0"/>
          <p:nvPr/>
        </p:nvPicPr>
        <p:blipFill rotWithShape="1">
          <a:blip r:embed="rId3">
            <a:alphaModFix/>
          </a:blip>
          <a:srcRect/>
          <a:stretch/>
        </p:blipFill>
        <p:spPr>
          <a:xfrm>
            <a:off x="266731" y="4814911"/>
            <a:ext cx="8734425" cy="197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71" name="Google Shape;171;p8"/>
          <p:cNvSpPr txBox="1"/>
          <p:nvPr/>
        </p:nvSpPr>
        <p:spPr>
          <a:xfrm>
            <a:off x="714348" y="2000240"/>
            <a:ext cx="7786742"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al"/>
              <a:buNone/>
            </a:pPr>
            <a:r>
              <a:rPr lang="en-IN" sz="2800" b="0" i="0" u="none" strike="noStrike" cap="none">
                <a:solidFill>
                  <a:schemeClr val="dk1"/>
                </a:solidFill>
                <a:latin typeface="Arial"/>
                <a:ea typeface="Arial"/>
                <a:cs typeface="Arial"/>
                <a:sym typeface="Arial"/>
              </a:rPr>
              <a:t>Note :- MOV, PUSH, POP are the only instructions that use the Segment Registers as operands except CS.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45" name="Google Shape;645;p80"/>
          <p:cNvSpPr txBox="1">
            <a:spLocks noGrp="1"/>
          </p:cNvSpPr>
          <p:nvPr>
            <p:ph type="body" idx="4294967295"/>
          </p:nvPr>
        </p:nvSpPr>
        <p:spPr>
          <a:xfrm>
            <a:off x="457200" y="135729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XOR Des,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performs XOR operation of Des and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Src can be immediate number,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Des can be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Both operands cannot be memory locations at the same time.</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CF and OF become zero after the operation.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PF, SF and ZF are updated.</a:t>
            </a:r>
            <a:endParaRPr/>
          </a:p>
        </p:txBody>
      </p:sp>
      <p:pic>
        <p:nvPicPr>
          <p:cNvPr id="646" name="Google Shape;646;p80"/>
          <p:cNvPicPr preferRelativeResize="0"/>
          <p:nvPr/>
        </p:nvPicPr>
        <p:blipFill rotWithShape="1">
          <a:blip r:embed="rId3">
            <a:alphaModFix/>
          </a:blip>
          <a:srcRect/>
          <a:stretch/>
        </p:blipFill>
        <p:spPr>
          <a:xfrm>
            <a:off x="142844" y="4781573"/>
            <a:ext cx="8839200" cy="1933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1"/>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52" name="Google Shape;652;p81"/>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NEG Destination:</a:t>
            </a:r>
            <a:endParaRPr/>
          </a:p>
          <a:p>
            <a:pPr marL="273050" marR="0" lvl="0" indent="-273050" algn="just" rtl="0">
              <a:lnSpc>
                <a:spcPct val="100000"/>
              </a:lnSpc>
              <a:spcBef>
                <a:spcPts val="16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This instruction replaces the number in a destination with its </a:t>
            </a:r>
            <a:r>
              <a:rPr lang="en-IN" sz="2300" b="0" i="0" u="none" strike="noStrike" cap="none">
                <a:solidFill>
                  <a:srgbClr val="FF0000"/>
                </a:solidFill>
                <a:latin typeface="Constantia"/>
                <a:ea typeface="Constantia"/>
                <a:cs typeface="Constantia"/>
                <a:sym typeface="Constantia"/>
              </a:rPr>
              <a:t>2’s complement</a:t>
            </a:r>
            <a:r>
              <a:rPr lang="en-IN" sz="2300" b="0" i="0" u="none" strike="noStrike" cap="none">
                <a:solidFill>
                  <a:schemeClr val="dk1"/>
                </a:solidFill>
                <a:latin typeface="Constantia"/>
                <a:ea typeface="Constantia"/>
                <a:cs typeface="Constantia"/>
                <a:sym typeface="Constantia"/>
              </a:rPr>
              <a:t>. The destination can be a register or a memory location. It gives the same result as the </a:t>
            </a:r>
            <a:r>
              <a:rPr lang="en-IN" sz="2300" b="0" i="1" u="none" strike="noStrike" cap="none">
                <a:solidFill>
                  <a:schemeClr val="dk1"/>
                </a:solidFill>
                <a:latin typeface="Constantia"/>
                <a:ea typeface="Constantia"/>
                <a:cs typeface="Constantia"/>
                <a:sym typeface="Constantia"/>
              </a:rPr>
              <a:t>invert each bit and add one algorithm. The NEG instruction updates AF, AF, PF, ZF, and OF.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AL Replace number in AL with its 2’s complement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BX Replace number in BX with its 2’s complement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BYTE PTR [BX] Replace byte at offset BX in DX with its 2’s complement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WORD PTR [BP] Replace word at offset BP in SS with its 2’s complement </a:t>
            </a:r>
            <a:endParaRPr/>
          </a:p>
          <a:p>
            <a:pPr marL="639763" marR="0" lvl="1" indent="-116522" algn="l" rtl="0">
              <a:lnSpc>
                <a:spcPct val="90000"/>
              </a:lnSpc>
              <a:spcBef>
                <a:spcPts val="480"/>
              </a:spcBef>
              <a:spcAft>
                <a:spcPts val="0"/>
              </a:spcAft>
              <a:buClr>
                <a:schemeClr val="accent1"/>
              </a:buClr>
              <a:buSzPts val="2040"/>
              <a:buFont typeface="Noto Sans Symbols"/>
              <a:buNone/>
            </a:pP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2"/>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58" name="Google Shape;658;p82"/>
          <p:cNvSpPr txBox="1">
            <a:spLocks noGrp="1"/>
          </p:cNvSpPr>
          <p:nvPr>
            <p:ph type="body" idx="4294967295"/>
          </p:nvPr>
        </p:nvSpPr>
        <p:spPr>
          <a:xfrm>
            <a:off x="500034" y="71435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TEST des,src:</a:t>
            </a:r>
            <a:endParaRPr/>
          </a:p>
          <a:p>
            <a:pPr marL="273050" marR="0" lvl="0" indent="-273050" algn="just" rtl="0">
              <a:lnSpc>
                <a:spcPct val="100000"/>
              </a:lnSpc>
              <a:spcBef>
                <a:spcPts val="16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This instruction </a:t>
            </a:r>
            <a:r>
              <a:rPr lang="en-IN" sz="2400" b="0" i="0" u="none" strike="noStrike" cap="none">
                <a:solidFill>
                  <a:srgbClr val="FF0000"/>
                </a:solidFill>
                <a:latin typeface="Constantia"/>
                <a:ea typeface="Constantia"/>
                <a:cs typeface="Constantia"/>
                <a:sym typeface="Constantia"/>
              </a:rPr>
              <a:t>ANDs the</a:t>
            </a:r>
            <a:r>
              <a:rPr lang="en-IN" sz="2400" b="0" i="0" u="none" strike="noStrike" cap="none">
                <a:solidFill>
                  <a:schemeClr val="dk1"/>
                </a:solidFill>
                <a:latin typeface="Constantia"/>
                <a:ea typeface="Constantia"/>
                <a:cs typeface="Constantia"/>
                <a:sym typeface="Constantia"/>
              </a:rPr>
              <a:t> byte / word in the specified source with the byte / word in the specified destination.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rgbClr val="FF0000"/>
                </a:solidFill>
                <a:latin typeface="Constantia"/>
                <a:ea typeface="Constantia"/>
                <a:cs typeface="Constantia"/>
                <a:sym typeface="Constantia"/>
              </a:rPr>
              <a:t>Result is not stored anywhere</a:t>
            </a:r>
            <a:r>
              <a:rPr lang="en-IN" sz="24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Flags are updated, but neither operand is changed.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rgbClr val="00B0F0"/>
                </a:solidFill>
                <a:latin typeface="Constantia"/>
                <a:ea typeface="Constantia"/>
                <a:cs typeface="Constantia"/>
                <a:sym typeface="Constantia"/>
              </a:rPr>
              <a:t>The test instruction is </a:t>
            </a:r>
            <a:r>
              <a:rPr lang="en-IN" sz="2400" b="1" i="0" u="none" strike="noStrike" cap="none">
                <a:solidFill>
                  <a:srgbClr val="00B0F0"/>
                </a:solidFill>
                <a:latin typeface="Constantia"/>
                <a:ea typeface="Constantia"/>
                <a:cs typeface="Constantia"/>
                <a:sym typeface="Constantia"/>
              </a:rPr>
              <a:t>often used to </a:t>
            </a:r>
            <a:r>
              <a:rPr lang="en-IN" sz="2400" b="0" i="0" u="none" strike="noStrike" cap="none">
                <a:solidFill>
                  <a:srgbClr val="00B0F0"/>
                </a:solidFill>
                <a:latin typeface="Constantia"/>
                <a:ea typeface="Constantia"/>
                <a:cs typeface="Constantia"/>
                <a:sym typeface="Constantia"/>
              </a:rPr>
              <a:t>set flags before a Conditional jump instruction</a:t>
            </a:r>
            <a:r>
              <a:rPr lang="en-IN" sz="2400" b="0" i="0" u="none" strike="noStrike" cap="none">
                <a:solidFill>
                  <a:schemeClr val="dk1"/>
                </a:solidFill>
                <a:latin typeface="Constantia"/>
                <a:ea typeface="Constantia"/>
                <a:cs typeface="Constantia"/>
                <a:sym typeface="Constantia"/>
              </a:rPr>
              <a:t>.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The </a:t>
            </a:r>
            <a:r>
              <a:rPr lang="en-IN" sz="2400" b="1" i="0" u="none" strike="noStrike" cap="none">
                <a:solidFill>
                  <a:schemeClr val="dk1"/>
                </a:solidFill>
                <a:latin typeface="Constantia"/>
                <a:ea typeface="Constantia"/>
                <a:cs typeface="Constantia"/>
                <a:sym typeface="Constantia"/>
              </a:rPr>
              <a:t>source</a:t>
            </a:r>
            <a:r>
              <a:rPr lang="en-IN" sz="2400" b="0" i="0" u="none" strike="noStrike" cap="none">
                <a:solidFill>
                  <a:schemeClr val="dk1"/>
                </a:solidFill>
                <a:latin typeface="Constantia"/>
                <a:ea typeface="Constantia"/>
                <a:cs typeface="Constantia"/>
                <a:sym typeface="Constantia"/>
              </a:rPr>
              <a:t> can be an immediate number, the content of a register, or the content of a memory location. The </a:t>
            </a:r>
            <a:r>
              <a:rPr lang="en-IN" sz="2400" b="1" i="0" u="none" strike="noStrike" cap="none">
                <a:solidFill>
                  <a:schemeClr val="dk1"/>
                </a:solidFill>
                <a:latin typeface="Constantia"/>
                <a:ea typeface="Constantia"/>
                <a:cs typeface="Constantia"/>
                <a:sym typeface="Constantia"/>
              </a:rPr>
              <a:t>destination</a:t>
            </a:r>
            <a:r>
              <a:rPr lang="en-IN" sz="2400" b="0" i="0" u="none" strike="noStrike" cap="none">
                <a:solidFill>
                  <a:schemeClr val="dk1"/>
                </a:solidFill>
                <a:latin typeface="Constantia"/>
                <a:ea typeface="Constantia"/>
                <a:cs typeface="Constantia"/>
                <a:sym typeface="Constantia"/>
              </a:rPr>
              <a:t> can be a register or a memory location. </a:t>
            </a:r>
            <a:r>
              <a:rPr lang="en-IN" sz="2400" b="0" i="0" u="none" strike="noStrike" cap="none">
                <a:solidFill>
                  <a:srgbClr val="FF0000"/>
                </a:solidFill>
                <a:latin typeface="Constantia"/>
                <a:ea typeface="Constantia"/>
                <a:cs typeface="Constantia"/>
                <a:sym typeface="Constantia"/>
              </a:rPr>
              <a:t>The source and the destination cannot both be memory locations.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rgbClr val="FF0000"/>
                </a:solidFill>
                <a:latin typeface="Constantia"/>
                <a:ea typeface="Constantia"/>
                <a:cs typeface="Constantia"/>
                <a:sym typeface="Constantia"/>
              </a:rPr>
              <a:t>CF and OF are both </a:t>
            </a:r>
            <a:r>
              <a:rPr lang="en-IN" sz="2400" b="1" i="0" u="none" strike="noStrike" cap="none">
                <a:solidFill>
                  <a:srgbClr val="FF0000"/>
                </a:solidFill>
                <a:latin typeface="Constantia"/>
                <a:ea typeface="Constantia"/>
                <a:cs typeface="Constantia"/>
                <a:sym typeface="Constantia"/>
              </a:rPr>
              <a:t>0’s</a:t>
            </a:r>
            <a:r>
              <a:rPr lang="en-IN" sz="2400" b="0" i="0" u="none" strike="noStrike" cap="none">
                <a:solidFill>
                  <a:srgbClr val="FF0000"/>
                </a:solidFill>
                <a:latin typeface="Constantia"/>
                <a:ea typeface="Constantia"/>
                <a:cs typeface="Constantia"/>
                <a:sym typeface="Constantia"/>
              </a:rPr>
              <a:t> after TEST</a:t>
            </a:r>
            <a:r>
              <a:rPr lang="en-IN" sz="2400" b="0" i="0" u="none" strike="noStrike" cap="none">
                <a:solidFill>
                  <a:schemeClr val="dk1"/>
                </a:solidFill>
                <a:latin typeface="Constantia"/>
                <a:ea typeface="Constantia"/>
                <a:cs typeface="Constantia"/>
                <a:sym typeface="Constantia"/>
              </a:rPr>
              <a:t>. PF, SF and ZF will be updated to show the results of the destination.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AF is be undefined. </a:t>
            </a:r>
            <a:endParaRPr sz="26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3"/>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64" name="Google Shape;664;p83"/>
          <p:cNvSpPr txBox="1">
            <a:spLocks noGrp="1"/>
          </p:cNvSpPr>
          <p:nvPr>
            <p:ph type="body" idx="4294967295"/>
          </p:nvPr>
        </p:nvSpPr>
        <p:spPr>
          <a:xfrm>
            <a:off x="500034" y="890602"/>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TEST des,src:</a:t>
            </a:r>
            <a:endParaRPr sz="24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16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TEST AL, BH ;AND BH with AL. No result stored; Update PF, SF, ZF.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TEST CX, 0001H ;AND CX with immediate number 0001H; </a:t>
            </a:r>
            <a:endParaRPr/>
          </a:p>
          <a:p>
            <a:pPr marL="273050" marR="0" lvl="0" indent="-273050" algn="just" rtl="0">
              <a:lnSpc>
                <a:spcPct val="100000"/>
              </a:lnSpc>
              <a:spcBef>
                <a:spcPts val="480"/>
              </a:spcBef>
              <a:spcAft>
                <a:spcPts val="0"/>
              </a:spcAft>
              <a:buClr>
                <a:srgbClr val="E7BC29"/>
              </a:buClr>
              <a:buSzPts val="2280"/>
              <a:buFont typeface="Noto Sans Symbols"/>
              <a:buNone/>
            </a:pPr>
            <a:r>
              <a:rPr lang="en-IN" sz="2400" b="0" i="0" u="none" strike="noStrike" cap="none">
                <a:solidFill>
                  <a:schemeClr val="dk1"/>
                </a:solidFill>
                <a:latin typeface="Constantia"/>
                <a:ea typeface="Constantia"/>
                <a:cs typeface="Constantia"/>
                <a:sym typeface="Constantia"/>
              </a:rPr>
              <a:t>    No result stored; Update PF, SF, ZF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TEST BP, [BX][DI] ;AND word are offset [BX][DI] in DS with word in BP.   No result stored. Update PF, SF, and ZF </a:t>
            </a:r>
            <a:endParaRPr sz="2600" b="0" i="0" u="none" strike="noStrike" cap="none">
              <a:solidFill>
                <a:schemeClr val="dk1"/>
              </a:solidFill>
              <a:latin typeface="Constantia"/>
              <a:ea typeface="Constantia"/>
              <a:cs typeface="Constantia"/>
              <a:sym typeface="Constantia"/>
            </a:endParaRPr>
          </a:p>
        </p:txBody>
      </p:sp>
      <p:pic>
        <p:nvPicPr>
          <p:cNvPr id="665" name="Google Shape;665;p83"/>
          <p:cNvPicPr preferRelativeResize="0"/>
          <p:nvPr/>
        </p:nvPicPr>
        <p:blipFill rotWithShape="1">
          <a:blip r:embed="rId3">
            <a:alphaModFix/>
          </a:blip>
          <a:srcRect/>
          <a:stretch/>
        </p:blipFill>
        <p:spPr>
          <a:xfrm>
            <a:off x="142844" y="4191022"/>
            <a:ext cx="8867775" cy="2381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71" name="Google Shape;671;p8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SHL/SAL Des, Count: Shift Logic/Arithmatic left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shift bits of byte or word left, by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puts zero(s) in LSBs.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MSB is shifted into carry flag.</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If the </a:t>
            </a:r>
            <a:r>
              <a:rPr lang="en-IN" sz="2400" b="0" i="0" u="none" strike="noStrike" cap="none">
                <a:solidFill>
                  <a:srgbClr val="FF0000"/>
                </a:solidFill>
                <a:latin typeface="Constantia"/>
                <a:ea typeface="Constantia"/>
                <a:cs typeface="Constantia"/>
                <a:sym typeface="Constantia"/>
              </a:rPr>
              <a:t>number of bits</a:t>
            </a:r>
            <a:r>
              <a:rPr lang="en-IN" sz="2400" b="0" i="0" u="none">
                <a:solidFill>
                  <a:schemeClr val="dk1"/>
                </a:solidFill>
                <a:latin typeface="Constantia"/>
                <a:ea typeface="Constantia"/>
                <a:cs typeface="Constantia"/>
                <a:sym typeface="Constantia"/>
              </a:rPr>
              <a:t> desired to be shifted is</a:t>
            </a:r>
            <a:r>
              <a:rPr lang="en-IN" sz="2400" b="1" i="0" u="none" strike="noStrike" cap="none">
                <a:solidFill>
                  <a:srgbClr val="FF0000"/>
                </a:solidFill>
                <a:latin typeface="Constantia"/>
                <a:ea typeface="Constantia"/>
                <a:cs typeface="Constantia"/>
                <a:sym typeface="Constantia"/>
              </a:rPr>
              <a:t> 1</a:t>
            </a:r>
            <a:r>
              <a:rPr lang="en-IN" sz="2400" b="0" i="0" u="none">
                <a:solidFill>
                  <a:schemeClr val="dk1"/>
                </a:solidFill>
                <a:latin typeface="Constantia"/>
                <a:ea typeface="Constantia"/>
                <a:cs typeface="Constantia"/>
                <a:sym typeface="Constantia"/>
              </a:rPr>
              <a:t>, then the </a:t>
            </a:r>
            <a:r>
              <a:rPr lang="en-IN" sz="2400" b="1" i="0" u="none" strike="noStrike" cap="none">
                <a:solidFill>
                  <a:schemeClr val="dk1"/>
                </a:solidFill>
                <a:latin typeface="Constantia"/>
                <a:ea typeface="Constantia"/>
                <a:cs typeface="Constantia"/>
                <a:sym typeface="Constantia"/>
              </a:rPr>
              <a:t>immediate number 1</a:t>
            </a:r>
            <a:r>
              <a:rPr lang="en-IN" sz="2400" b="0" i="0" u="none">
                <a:solidFill>
                  <a:schemeClr val="dk1"/>
                </a:solidFill>
                <a:latin typeface="Constantia"/>
                <a:ea typeface="Constantia"/>
                <a:cs typeface="Constantia"/>
                <a:sym typeface="Constantia"/>
              </a:rPr>
              <a:t> can be written in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However, if the number of bits to be shifted is </a:t>
            </a:r>
            <a:r>
              <a:rPr lang="en-IN" sz="2400" b="1" i="0" u="none" strike="noStrike" cap="none">
                <a:solidFill>
                  <a:srgbClr val="FF0000"/>
                </a:solidFill>
                <a:latin typeface="Constantia"/>
                <a:ea typeface="Constantia"/>
                <a:cs typeface="Constantia"/>
                <a:sym typeface="Constantia"/>
              </a:rPr>
              <a:t>more than 1, </a:t>
            </a:r>
            <a:r>
              <a:rPr lang="en-IN" sz="2400" b="0" i="0" u="none">
                <a:solidFill>
                  <a:schemeClr val="dk1"/>
                </a:solidFill>
                <a:latin typeface="Constantia"/>
                <a:ea typeface="Constantia"/>
                <a:cs typeface="Constantia"/>
                <a:sym typeface="Constantia"/>
              </a:rPr>
              <a:t>then the count is put in CL register.</a:t>
            </a:r>
            <a:endParaRPr/>
          </a:p>
        </p:txBody>
      </p:sp>
      <p:pic>
        <p:nvPicPr>
          <p:cNvPr id="672" name="Google Shape;672;p84"/>
          <p:cNvPicPr preferRelativeResize="0"/>
          <p:nvPr/>
        </p:nvPicPr>
        <p:blipFill rotWithShape="1">
          <a:blip r:embed="rId3">
            <a:alphaModFix/>
          </a:blip>
          <a:srcRect/>
          <a:stretch/>
        </p:blipFill>
        <p:spPr>
          <a:xfrm>
            <a:off x="1214414" y="6024585"/>
            <a:ext cx="6610350" cy="619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78" name="Google Shape;678;p8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SHL/SAL Des, Count: Shift Logic/Arithmatic left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a:t>
            </a:r>
            <a:endParaRPr/>
          </a:p>
        </p:txBody>
      </p:sp>
      <p:pic>
        <p:nvPicPr>
          <p:cNvPr id="679" name="Google Shape;679;p85"/>
          <p:cNvPicPr preferRelativeResize="0"/>
          <p:nvPr/>
        </p:nvPicPr>
        <p:blipFill rotWithShape="1">
          <a:blip r:embed="rId3">
            <a:alphaModFix/>
          </a:blip>
          <a:srcRect/>
          <a:stretch/>
        </p:blipFill>
        <p:spPr>
          <a:xfrm>
            <a:off x="928662" y="2495559"/>
            <a:ext cx="6572250" cy="22193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85" name="Google Shape;685;p8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SHR Des,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shifts each bit in the specified destination to the right.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As a bit is shifted out of the MSB position, a 0 is put in its place. The bit shifted out of the LSB position goes to CF.</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 In the case of multi-bit shifts, CF will contain the bit most recently shifted out from the LSB. </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strike="noStrike" cap="none">
                <a:solidFill>
                  <a:srgbClr val="FF0000"/>
                </a:solidFill>
                <a:latin typeface="Constantia"/>
                <a:ea typeface="Constantia"/>
                <a:cs typeface="Constantia"/>
                <a:sym typeface="Constantia"/>
              </a:rPr>
              <a:t>Bits shifted into CF previously will be lost.</a:t>
            </a:r>
            <a:endParaRPr sz="2400" b="0" i="0" u="none" strike="noStrike" cap="none">
              <a:solidFill>
                <a:srgbClr val="FF0000"/>
              </a:solidFill>
              <a:latin typeface="Constantia"/>
              <a:ea typeface="Constantia"/>
              <a:cs typeface="Constantia"/>
              <a:sym typeface="Constanti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91" name="Google Shape;691;p87"/>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SHR Des, Count:</a:t>
            </a:r>
            <a:endParaRPr/>
          </a:p>
        </p:txBody>
      </p:sp>
      <p:pic>
        <p:nvPicPr>
          <p:cNvPr id="692" name="Google Shape;692;p87"/>
          <p:cNvPicPr preferRelativeResize="0"/>
          <p:nvPr/>
        </p:nvPicPr>
        <p:blipFill rotWithShape="1">
          <a:blip r:embed="rId3">
            <a:alphaModFix/>
          </a:blip>
          <a:srcRect/>
          <a:stretch/>
        </p:blipFill>
        <p:spPr>
          <a:xfrm>
            <a:off x="1000144" y="2428868"/>
            <a:ext cx="6858004" cy="2162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8"/>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98" name="Google Shape;698;p88"/>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SHR Des,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If you want to shift the operand by </a:t>
            </a:r>
            <a:r>
              <a:rPr lang="en-IN" sz="2400" b="1" i="0" u="none" strike="noStrike" cap="none">
                <a:solidFill>
                  <a:schemeClr val="dk1"/>
                </a:solidFill>
                <a:latin typeface="Constantia"/>
                <a:ea typeface="Constantia"/>
                <a:cs typeface="Constantia"/>
                <a:sym typeface="Constantia"/>
              </a:rPr>
              <a:t>one bit position</a:t>
            </a:r>
            <a:r>
              <a:rPr lang="en-IN" sz="2400" b="0" i="0" u="none" strike="noStrike" cap="none">
                <a:solidFill>
                  <a:schemeClr val="dk1"/>
                </a:solidFill>
                <a:latin typeface="Constantia"/>
                <a:ea typeface="Constantia"/>
                <a:cs typeface="Constantia"/>
                <a:sym typeface="Constantia"/>
              </a:rPr>
              <a:t>, you can specify this by putting a 1 in the count position of the instruction.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For shifts of </a:t>
            </a:r>
            <a:r>
              <a:rPr lang="en-IN" sz="2400" b="1" i="0" u="none" strike="noStrike" cap="none">
                <a:solidFill>
                  <a:schemeClr val="dk1"/>
                </a:solidFill>
                <a:latin typeface="Constantia"/>
                <a:ea typeface="Constantia"/>
                <a:cs typeface="Constantia"/>
                <a:sym typeface="Constantia"/>
              </a:rPr>
              <a:t>more than 1 bit position</a:t>
            </a:r>
            <a:r>
              <a:rPr lang="en-IN" sz="2400" b="0" i="0" u="none" strike="noStrike" cap="none">
                <a:solidFill>
                  <a:schemeClr val="dk1"/>
                </a:solidFill>
                <a:latin typeface="Constantia"/>
                <a:ea typeface="Constantia"/>
                <a:cs typeface="Constantia"/>
                <a:sym typeface="Constantia"/>
              </a:rPr>
              <a:t>, load the desired number of shifts into the CL register, and put “CL” in the count position of the instruction.</a:t>
            </a:r>
            <a:endParaRPr/>
          </a:p>
          <a:p>
            <a:pPr marL="639762" marR="0" lvl="1" indent="-116522" algn="l" rtl="0">
              <a:lnSpc>
                <a:spcPct val="100000"/>
              </a:lnSpc>
              <a:spcBef>
                <a:spcPts val="1680"/>
              </a:spcBef>
              <a:spcAft>
                <a:spcPts val="0"/>
              </a:spcAft>
              <a:buClr>
                <a:schemeClr val="accent1"/>
              </a:buClr>
              <a:buSzPts val="2040"/>
              <a:buFont typeface="Noto Sans Symbols"/>
              <a:buNone/>
            </a:pP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04" name="Google Shape;704;p89"/>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SAR Des,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shifts each bit in the specified destination to the right.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As a bit is shifted out of the MSB position</a:t>
            </a:r>
            <a:r>
              <a:rPr lang="en-IN" sz="2400" b="1" i="0" u="none" strike="noStrike" cap="none">
                <a:solidFill>
                  <a:schemeClr val="dk1"/>
                </a:solidFill>
                <a:latin typeface="Constantia"/>
                <a:ea typeface="Constantia"/>
                <a:cs typeface="Constantia"/>
                <a:sym typeface="Constantia"/>
              </a:rPr>
              <a:t>, a copy of the old MSB is put in the MSB position</a:t>
            </a:r>
            <a:r>
              <a:rPr lang="en-IN" sz="2400" b="0" i="0" u="none" strike="noStrike" cap="none">
                <a:solidFill>
                  <a:schemeClr val="dk1"/>
                </a:solidFill>
                <a:latin typeface="Constantia"/>
                <a:ea typeface="Constantia"/>
                <a:cs typeface="Constantia"/>
                <a:sym typeface="Constantia"/>
              </a:rPr>
              <a:t>. In other words, the sign bit is copied into the MSB.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The LSB will be shifted into CF. In the case of multiple-bit shift, CF will contain the bit most recently shifted out from the LSB. Bits shifted into CF previously will be lost.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MSB -🡪MSB-🡪 LSB-🡪 CF</a:t>
            </a: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77" name="Google Shape;177;p9"/>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375"/>
              <a:buFont typeface="Noto Sans Symbols"/>
              <a:buChar char="⚫"/>
            </a:pPr>
            <a:r>
              <a:rPr lang="en-IN" sz="2500" b="1" i="0" u="none" strike="noStrike" cap="none">
                <a:solidFill>
                  <a:schemeClr val="dk1"/>
                </a:solidFill>
                <a:latin typeface="Constantia"/>
                <a:ea typeface="Constantia"/>
                <a:cs typeface="Constantia"/>
                <a:sym typeface="Constantia"/>
              </a:rPr>
              <a:t>XCHG Des, Src:</a:t>
            </a:r>
            <a:endParaRPr/>
          </a:p>
          <a:p>
            <a:pPr marL="639762" marR="0" lvl="1" indent="-246061" algn="l" rtl="0">
              <a:lnSpc>
                <a:spcPct val="100000"/>
              </a:lnSpc>
              <a:spcBef>
                <a:spcPts val="1660"/>
              </a:spcBef>
              <a:spcAft>
                <a:spcPts val="0"/>
              </a:spcAft>
              <a:buClr>
                <a:schemeClr val="accent1"/>
              </a:buClr>
              <a:buSzPts val="1955"/>
              <a:buFont typeface="Noto Sans Symbols"/>
              <a:buChar char="⚫"/>
            </a:pPr>
            <a:r>
              <a:rPr lang="en-IN" sz="2300" b="0" i="0" u="none" strike="noStrike" cap="none">
                <a:solidFill>
                  <a:schemeClr val="dk1"/>
                </a:solidFill>
                <a:latin typeface="Constantia"/>
                <a:ea typeface="Constantia"/>
                <a:cs typeface="Constantia"/>
                <a:sym typeface="Constantia"/>
              </a:rPr>
              <a:t>This instruction exchanges Src with Des.</a:t>
            </a:r>
            <a:endParaRPr/>
          </a:p>
          <a:p>
            <a:pPr marL="639762" marR="0" lvl="1" indent="-246061" algn="l" rtl="0">
              <a:lnSpc>
                <a:spcPct val="100000"/>
              </a:lnSpc>
              <a:spcBef>
                <a:spcPts val="1660"/>
              </a:spcBef>
              <a:spcAft>
                <a:spcPts val="0"/>
              </a:spcAft>
              <a:buClr>
                <a:schemeClr val="accent1"/>
              </a:buClr>
              <a:buSzPts val="1955"/>
              <a:buFont typeface="Noto Sans Symbols"/>
              <a:buChar char="⚫"/>
            </a:pPr>
            <a:r>
              <a:rPr lang="en-IN" sz="2300" b="0" i="0" u="none" strike="noStrike" cap="none">
                <a:solidFill>
                  <a:schemeClr val="dk1"/>
                </a:solidFill>
                <a:latin typeface="Constantia"/>
                <a:ea typeface="Constantia"/>
                <a:cs typeface="Constantia"/>
                <a:sym typeface="Constantia"/>
              </a:rPr>
              <a:t>It </a:t>
            </a:r>
            <a:r>
              <a:rPr lang="en-IN" sz="2300" b="0" i="0" u="none" strike="noStrike" cap="none">
                <a:solidFill>
                  <a:srgbClr val="FF0000"/>
                </a:solidFill>
                <a:latin typeface="Constantia"/>
                <a:ea typeface="Constantia"/>
                <a:cs typeface="Constantia"/>
                <a:sym typeface="Constantia"/>
              </a:rPr>
              <a:t>cannot exchange two memory locations directly</a:t>
            </a:r>
            <a:r>
              <a:rPr lang="en-IN" sz="2300" b="0" i="0" u="none" strike="noStrike" cap="none">
                <a:solidFill>
                  <a:schemeClr val="dk1"/>
                </a:solidFill>
                <a:latin typeface="Constantia"/>
                <a:ea typeface="Constantia"/>
                <a:cs typeface="Constantia"/>
                <a:sym typeface="Constantia"/>
              </a:rPr>
              <a:t>.</a:t>
            </a:r>
            <a:endParaRPr/>
          </a:p>
          <a:p>
            <a:pPr marL="639762" marR="0" lvl="1" indent="-246061" algn="l" rtl="0">
              <a:lnSpc>
                <a:spcPct val="100000"/>
              </a:lnSpc>
              <a:spcBef>
                <a:spcPts val="1660"/>
              </a:spcBef>
              <a:spcAft>
                <a:spcPts val="0"/>
              </a:spcAft>
              <a:buClr>
                <a:schemeClr val="accent1"/>
              </a:buClr>
              <a:buSzPts val="1955"/>
              <a:buFont typeface="Noto Sans Symbols"/>
              <a:buChar char="⚫"/>
            </a:pPr>
            <a:r>
              <a:rPr lang="en-IN" sz="2300" b="0" i="0" u="none" strike="noStrike" cap="none">
                <a:solidFill>
                  <a:schemeClr val="dk1"/>
                </a:solidFill>
                <a:latin typeface="Constantia"/>
                <a:ea typeface="Constantia"/>
                <a:cs typeface="Constantia"/>
                <a:sym typeface="Constantia"/>
              </a:rPr>
              <a:t>E.g.: XCHG DX, AX </a:t>
            </a:r>
            <a:endParaRPr sz="2300" b="0" i="0" u="none" strike="noStrike" cap="none">
              <a:solidFill>
                <a:schemeClr val="dk1"/>
              </a:solidFill>
              <a:latin typeface="Constantia"/>
              <a:ea typeface="Constantia"/>
              <a:cs typeface="Constantia"/>
              <a:sym typeface="Constantia"/>
            </a:endParaRPr>
          </a:p>
          <a:p>
            <a:pPr marL="639762" marR="0" lvl="1" indent="-246062" algn="l" rtl="0">
              <a:lnSpc>
                <a:spcPct val="100000"/>
              </a:lnSpc>
              <a:spcBef>
                <a:spcPts val="1660"/>
              </a:spcBef>
              <a:spcAft>
                <a:spcPts val="0"/>
              </a:spcAft>
              <a:buClr>
                <a:schemeClr val="accent1"/>
              </a:buClr>
              <a:buSzPts val="1955"/>
              <a:buFont typeface="Noto Sans Symbols"/>
              <a:buNone/>
            </a:pPr>
            <a:r>
              <a:rPr lang="en-IN" sz="2300" b="0" i="0" u="none" strike="noStrike" cap="none">
                <a:solidFill>
                  <a:schemeClr val="dk1"/>
                </a:solidFill>
                <a:latin typeface="Constantia"/>
                <a:ea typeface="Constantia"/>
                <a:cs typeface="Constantia"/>
                <a:sym typeface="Constantia"/>
              </a:rPr>
              <a:t>		     XCHG BL,CH</a:t>
            </a:r>
            <a:endParaRPr sz="2300" b="0" i="0" u="none" strike="noStrike" cap="none">
              <a:solidFill>
                <a:schemeClr val="dk1"/>
              </a:solidFill>
              <a:latin typeface="Constantia"/>
              <a:ea typeface="Constantia"/>
              <a:cs typeface="Constantia"/>
              <a:sym typeface="Constantia"/>
            </a:endParaRPr>
          </a:p>
        </p:txBody>
      </p:sp>
      <p:pic>
        <p:nvPicPr>
          <p:cNvPr id="178" name="Google Shape;178;p9"/>
          <p:cNvPicPr preferRelativeResize="0"/>
          <p:nvPr/>
        </p:nvPicPr>
        <p:blipFill rotWithShape="1">
          <a:blip r:embed="rId3">
            <a:alphaModFix/>
          </a:blip>
          <a:srcRect/>
          <a:stretch/>
        </p:blipFill>
        <p:spPr>
          <a:xfrm>
            <a:off x="214282" y="4714884"/>
            <a:ext cx="8643998" cy="16859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0"/>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10" name="Google Shape;710;p90"/>
          <p:cNvSpPr txBox="1">
            <a:spLocks noGrp="1"/>
          </p:cNvSpPr>
          <p:nvPr>
            <p:ph type="body" idx="4294967295"/>
          </p:nvPr>
        </p:nvSpPr>
        <p:spPr>
          <a:xfrm>
            <a:off x="457200" y="142873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1900"/>
              <a:buFont typeface="Noto Sans Symbols"/>
              <a:buChar char="⚫"/>
            </a:pPr>
            <a:r>
              <a:rPr lang="en-IN" sz="2000" b="1" i="0" u="none" strike="noStrike" cap="none">
                <a:solidFill>
                  <a:schemeClr val="dk1"/>
                </a:solidFill>
                <a:latin typeface="Constantia"/>
                <a:ea typeface="Constantia"/>
                <a:cs typeface="Constantia"/>
                <a:sym typeface="Constantia"/>
              </a:rPr>
              <a:t>SAR Des, Count:</a:t>
            </a:r>
            <a:endParaRPr sz="20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1600"/>
              </a:spcBef>
              <a:spcAft>
                <a:spcPts val="0"/>
              </a:spcAft>
              <a:buClr>
                <a:srgbClr val="E7BC29"/>
              </a:buClr>
              <a:buSzPts val="1900"/>
              <a:buFont typeface="Noto Sans Symbols"/>
              <a:buChar char="⚫"/>
            </a:pPr>
            <a:r>
              <a:rPr lang="en-IN" sz="2000" b="1" i="0" u="none" strike="noStrike" cap="none">
                <a:solidFill>
                  <a:schemeClr val="dk1"/>
                </a:solidFill>
                <a:latin typeface="Constantia"/>
                <a:ea typeface="Constantia"/>
                <a:cs typeface="Constantia"/>
                <a:sym typeface="Constantia"/>
              </a:rPr>
              <a:t>SAR DX, 1 ;</a:t>
            </a:r>
            <a:r>
              <a:rPr lang="en-IN" sz="2000" b="0" i="0" u="none" strike="noStrike" cap="none">
                <a:solidFill>
                  <a:schemeClr val="dk1"/>
                </a:solidFill>
                <a:latin typeface="Constantia"/>
                <a:ea typeface="Constantia"/>
                <a:cs typeface="Constantia"/>
                <a:sym typeface="Constantia"/>
              </a:rPr>
              <a:t>Shift word in DI one bit position right, new MSB = old MSB </a:t>
            </a:r>
            <a:endParaRPr/>
          </a:p>
          <a:p>
            <a:pPr marL="273050" marR="0" lvl="0" indent="-273050" algn="just" rtl="0">
              <a:lnSpc>
                <a:spcPct val="100000"/>
              </a:lnSpc>
              <a:spcBef>
                <a:spcPts val="400"/>
              </a:spcBef>
              <a:spcAft>
                <a:spcPts val="0"/>
              </a:spcAft>
              <a:buClr>
                <a:srgbClr val="E7BC29"/>
              </a:buClr>
              <a:buSzPts val="1900"/>
              <a:buFont typeface="Noto Sans Symbols"/>
              <a:buChar char="⚫"/>
            </a:pPr>
            <a:r>
              <a:rPr lang="en-IN" sz="2000" b="1" i="1" u="none" strike="noStrike" cap="none">
                <a:solidFill>
                  <a:schemeClr val="dk1"/>
                </a:solidFill>
                <a:latin typeface="Constantia"/>
                <a:ea typeface="Constantia"/>
                <a:cs typeface="Constantia"/>
                <a:sym typeface="Constantia"/>
              </a:rPr>
              <a:t>MOV CL, 02H</a:t>
            </a:r>
            <a:r>
              <a:rPr lang="en-IN" sz="2000" b="1" i="0" u="none" strike="noStrike" cap="none">
                <a:solidFill>
                  <a:schemeClr val="dk1"/>
                </a:solidFill>
                <a:latin typeface="Constantia"/>
                <a:ea typeface="Constantia"/>
                <a:cs typeface="Constantia"/>
                <a:sym typeface="Constantia"/>
              </a:rPr>
              <a:t> ;</a:t>
            </a:r>
            <a:r>
              <a:rPr lang="en-IN" sz="2000" b="0" i="0" u="none" strike="noStrike" cap="none">
                <a:solidFill>
                  <a:schemeClr val="dk1"/>
                </a:solidFill>
                <a:latin typeface="Constantia"/>
                <a:ea typeface="Constantia"/>
                <a:cs typeface="Constantia"/>
                <a:sym typeface="Constantia"/>
              </a:rPr>
              <a:t>Load desired number of shifts in CL </a:t>
            </a:r>
            <a:endParaRPr/>
          </a:p>
          <a:p>
            <a:pPr marL="273050" marR="0" lvl="0" indent="-273050" algn="just" rtl="0">
              <a:lnSpc>
                <a:spcPct val="100000"/>
              </a:lnSpc>
              <a:spcBef>
                <a:spcPts val="400"/>
              </a:spcBef>
              <a:spcAft>
                <a:spcPts val="0"/>
              </a:spcAft>
              <a:buClr>
                <a:srgbClr val="E7BC29"/>
              </a:buClr>
              <a:buSzPts val="1900"/>
              <a:buFont typeface="Noto Sans Symbols"/>
              <a:buChar char="⚫"/>
            </a:pPr>
            <a:r>
              <a:rPr lang="en-IN" sz="2000" b="1" i="1" u="none" strike="noStrike" cap="none">
                <a:solidFill>
                  <a:schemeClr val="dk1"/>
                </a:solidFill>
                <a:latin typeface="Constantia"/>
                <a:ea typeface="Constantia"/>
                <a:cs typeface="Constantia"/>
                <a:sym typeface="Constantia"/>
              </a:rPr>
              <a:t>SAR WORD PTR [BP], CL ;</a:t>
            </a:r>
            <a:r>
              <a:rPr lang="en-IN" sz="2000" b="0" i="0" u="none" strike="noStrike" cap="none">
                <a:solidFill>
                  <a:schemeClr val="dk1"/>
                </a:solidFill>
                <a:latin typeface="Constantia"/>
                <a:ea typeface="Constantia"/>
                <a:cs typeface="Constantia"/>
                <a:sym typeface="Constantia"/>
              </a:rPr>
              <a:t>Shift word at offset [BP] in stack segment right by two bit positions, the two MSBs are now copies of original MSB</a:t>
            </a:r>
            <a:endParaRPr sz="2000" b="0" i="0" u="none" strike="noStrike" cap="none">
              <a:solidFill>
                <a:schemeClr val="dk1"/>
              </a:solidFill>
              <a:latin typeface="Constantia"/>
              <a:ea typeface="Constantia"/>
              <a:cs typeface="Constantia"/>
              <a:sym typeface="Constantia"/>
            </a:endParaRPr>
          </a:p>
        </p:txBody>
      </p:sp>
      <p:pic>
        <p:nvPicPr>
          <p:cNvPr id="711" name="Google Shape;711;p90"/>
          <p:cNvPicPr preferRelativeResize="0"/>
          <p:nvPr/>
        </p:nvPicPr>
        <p:blipFill rotWithShape="1">
          <a:blip r:embed="rId3">
            <a:alphaModFix/>
          </a:blip>
          <a:srcRect/>
          <a:stretch/>
        </p:blipFill>
        <p:spPr>
          <a:xfrm>
            <a:off x="1409723" y="3429000"/>
            <a:ext cx="6448425" cy="34004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1"/>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17" name="Google Shape;717;p91"/>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ROL Des, Count:rotate left without carry</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rotates bits of byte or word left, by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MSB is transferred to LSB and also to CF.</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If the number of bits desired to be shifted is 1, then the immediate number 1 can be written in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However, if the number of bits to be shifted is more than 1, then the count is put in CL register.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23" name="Google Shape;723;p9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ROL Des, Count:</a:t>
            </a:r>
            <a:endParaRPr/>
          </a:p>
        </p:txBody>
      </p:sp>
      <p:pic>
        <p:nvPicPr>
          <p:cNvPr id="724" name="Google Shape;724;p92"/>
          <p:cNvPicPr preferRelativeResize="0"/>
          <p:nvPr/>
        </p:nvPicPr>
        <p:blipFill rotWithShape="1">
          <a:blip r:embed="rId3">
            <a:alphaModFix/>
          </a:blip>
          <a:srcRect/>
          <a:stretch/>
        </p:blipFill>
        <p:spPr>
          <a:xfrm>
            <a:off x="723900" y="2852752"/>
            <a:ext cx="7696200" cy="2647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3"/>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30" name="Google Shape;730;p93"/>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ROR Des, Count: rotate right without carry</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rotates bits of byte or word right, by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LSB is transferred to MSB and also to CF.</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If the number of bits desired to be shifted is 1, then the immediate number 1 can be written in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However, if the number of bits to be shifted is more than 1, then the count is put in CL register.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36" name="Google Shape;736;p9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ROR Des, Count:</a:t>
            </a:r>
            <a:endParaRPr/>
          </a:p>
        </p:txBody>
      </p:sp>
      <p:pic>
        <p:nvPicPr>
          <p:cNvPr id="737" name="Google Shape;737;p94"/>
          <p:cNvPicPr preferRelativeResize="0"/>
          <p:nvPr/>
        </p:nvPicPr>
        <p:blipFill rotWithShape="1">
          <a:blip r:embed="rId3">
            <a:alphaModFix/>
          </a:blip>
          <a:srcRect/>
          <a:stretch/>
        </p:blipFill>
        <p:spPr>
          <a:xfrm>
            <a:off x="733425" y="2514610"/>
            <a:ext cx="7677150" cy="2343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9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43" name="Google Shape;743;p9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RCL Des, Count: rotate left through carry</a:t>
            </a:r>
            <a:endParaRPr sz="2600" b="1" i="0" u="none" strike="noStrike" cap="none">
              <a:solidFill>
                <a:schemeClr val="dk1"/>
              </a:solidFill>
              <a:latin typeface="Constantia"/>
              <a:ea typeface="Constantia"/>
              <a:cs typeface="Constantia"/>
              <a:sym typeface="Constantia"/>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rotates all the bits in a specified word or byte some number of bit positions to the left. </a:t>
            </a:r>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The operation circular because the </a:t>
            </a:r>
            <a:r>
              <a:rPr lang="en-IN" sz="2400" b="1" i="0" u="none" strike="noStrike" cap="none">
                <a:solidFill>
                  <a:schemeClr val="dk1"/>
                </a:solidFill>
                <a:latin typeface="Constantia"/>
                <a:ea typeface="Constantia"/>
                <a:cs typeface="Constantia"/>
                <a:sym typeface="Constantia"/>
              </a:rPr>
              <a:t>MSB of the operand is rotated into the carry flag</a:t>
            </a:r>
            <a:r>
              <a:rPr lang="en-IN" sz="2400" b="0" i="0" u="none" strike="noStrike" cap="none">
                <a:solidFill>
                  <a:schemeClr val="dk1"/>
                </a:solidFill>
                <a:latin typeface="Constantia"/>
                <a:ea typeface="Constantia"/>
                <a:cs typeface="Constantia"/>
                <a:sym typeface="Constantia"/>
              </a:rPr>
              <a:t> and the bit in the carry flag is rotated around into LSB of the operand.</a:t>
            </a:r>
            <a:endParaRPr sz="2400" b="1" i="0" u="none" strike="noStrike" cap="none">
              <a:solidFill>
                <a:schemeClr val="dk1"/>
              </a:solidFill>
              <a:latin typeface="Constantia"/>
              <a:ea typeface="Constantia"/>
              <a:cs typeface="Constantia"/>
              <a:sym typeface="Constantia"/>
            </a:endParaRPr>
          </a:p>
        </p:txBody>
      </p:sp>
      <p:pic>
        <p:nvPicPr>
          <p:cNvPr id="744" name="Google Shape;744;p95"/>
          <p:cNvPicPr preferRelativeResize="0"/>
          <p:nvPr/>
        </p:nvPicPr>
        <p:blipFill rotWithShape="1">
          <a:blip r:embed="rId3">
            <a:alphaModFix/>
          </a:blip>
          <a:srcRect/>
          <a:stretch/>
        </p:blipFill>
        <p:spPr>
          <a:xfrm>
            <a:off x="995363" y="4591070"/>
            <a:ext cx="7153275" cy="16954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50" name="Google Shape;750;p9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RCR Des, Count: rotate right through carry</a:t>
            </a:r>
            <a:endParaRPr sz="2600" b="1" i="0" u="none" strike="noStrike" cap="none">
              <a:solidFill>
                <a:schemeClr val="dk1"/>
              </a:solidFill>
              <a:latin typeface="Constantia"/>
              <a:ea typeface="Constantia"/>
              <a:cs typeface="Constantia"/>
              <a:sym typeface="Constantia"/>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rotates all the bits in a specified word or byte some number of bit positions to the right.</a:t>
            </a:r>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 The operation circular because the LSB of the operand is rotated into the carry flag and the bit in the carry flag is rotate around into MSB of the operand.</a:t>
            </a:r>
            <a:endParaRPr sz="2400" b="1" i="0" u="none" strike="noStrike" cap="none">
              <a:solidFill>
                <a:schemeClr val="dk1"/>
              </a:solidFill>
              <a:latin typeface="Constantia"/>
              <a:ea typeface="Constantia"/>
              <a:cs typeface="Constantia"/>
              <a:sym typeface="Constantia"/>
            </a:endParaRPr>
          </a:p>
        </p:txBody>
      </p:sp>
      <p:pic>
        <p:nvPicPr>
          <p:cNvPr id="751" name="Google Shape;751;p96"/>
          <p:cNvPicPr preferRelativeResize="0"/>
          <p:nvPr/>
        </p:nvPicPr>
        <p:blipFill rotWithShape="1">
          <a:blip r:embed="rId3">
            <a:alphaModFix/>
          </a:blip>
          <a:srcRect/>
          <a:stretch/>
        </p:blipFill>
        <p:spPr>
          <a:xfrm>
            <a:off x="1000125" y="4543443"/>
            <a:ext cx="7143750" cy="14573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97"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8"/>
          <p:cNvSpPr txBox="1">
            <a:spLocks noGrp="1"/>
          </p:cNvSpPr>
          <p:nvPr>
            <p:ph type="title" idx="4294967295"/>
          </p:nvPr>
        </p:nvSpPr>
        <p:spPr>
          <a:xfrm>
            <a:off x="357158" y="300037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Program Execution Transfer Instructions</a:t>
            </a:r>
            <a:endParaRPr sz="5000" b="1" i="0" u="none" strike="noStrike" cap="none">
              <a:solidFill>
                <a:schemeClr val="dk2"/>
              </a:solidFill>
              <a:latin typeface="Calibri"/>
              <a:ea typeface="Calibri"/>
              <a:cs typeface="Calibri"/>
              <a:sym typeface="Calibri"/>
            </a:endParaRPr>
          </a:p>
        </p:txBody>
      </p:sp>
      <p:sp>
        <p:nvSpPr>
          <p:cNvPr id="762" name="Google Shape;762;p98"/>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68" name="Google Shape;768;p99"/>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cause change in the sequence of the execution of instruction.</a:t>
            </a:r>
            <a:endParaRPr/>
          </a:p>
          <a:p>
            <a:pPr marL="273050" marR="0" lvl="0" indent="-273050" algn="just"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This change can be through a condition or sometimes unconditional.</a:t>
            </a:r>
            <a:endParaRPr/>
          </a:p>
          <a:p>
            <a:pPr marL="273050" marR="0" lvl="0" indent="-273050" algn="just"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 conditions are represented by flags.</a:t>
            </a:r>
            <a:endParaRPr/>
          </a:p>
        </p:txBody>
      </p:sp>
    </p:spTree>
  </p:cSld>
  <p:clrMapOvr>
    <a:masterClrMapping/>
  </p:clrMapOvr>
</p:sld>
</file>

<file path=ppt/theme/theme1.xml><?xml version="1.0" encoding="utf-8"?>
<a:theme xmlns:a="http://schemas.openxmlformats.org/drawingml/2006/main" name="1_Flow">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low">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6435</Words>
  <Application>Microsoft Office PowerPoint</Application>
  <PresentationFormat>On-screen Show (4:3)</PresentationFormat>
  <Paragraphs>922</Paragraphs>
  <Slides>130</Slides>
  <Notes>130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130</vt:i4>
      </vt:variant>
    </vt:vector>
  </HeadingPairs>
  <TitlesOfParts>
    <vt:vector size="141" baseType="lpstr">
      <vt:lpstr>Bell MT</vt:lpstr>
      <vt:lpstr>Courier New</vt:lpstr>
      <vt:lpstr>Calibri</vt:lpstr>
      <vt:lpstr>Arial</vt:lpstr>
      <vt:lpstr>Noto Sans Symbols</vt:lpstr>
      <vt:lpstr>Arial Black</vt:lpstr>
      <vt:lpstr>Constantia</vt:lpstr>
      <vt:lpstr>Times New Roman</vt:lpstr>
      <vt:lpstr>1_Flow</vt:lpstr>
      <vt:lpstr>Flow</vt:lpstr>
      <vt:lpstr>Flow</vt:lpstr>
      <vt:lpstr>Instruction Set of 8086</vt:lpstr>
      <vt:lpstr>Instruction Set of 8086</vt:lpstr>
      <vt:lpstr>Classification of Instruction Set</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PowerPoint Presentation</vt:lpstr>
      <vt:lpstr>XLAT</vt:lpstr>
      <vt:lpstr>PowerPoint Presentation</vt:lpstr>
      <vt:lpstr>Instruction Set of 8086</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CBW</vt:lpstr>
      <vt:lpstr>PowerPoint Presentation</vt:lpstr>
      <vt:lpstr>Instruction Set of 8086</vt:lpstr>
      <vt:lpstr>DAA (Decimal Adjust for Addition)</vt:lpstr>
      <vt:lpstr>DAS (Decimal Adjust for Subtraction)</vt:lpstr>
      <vt:lpstr>Representation of Numbers</vt:lpstr>
      <vt:lpstr>AAA (ASCII Adjust After Addition)</vt:lpstr>
      <vt:lpstr>PowerPoint Presentation</vt:lpstr>
      <vt:lpstr>PowerPoint Presentation</vt:lpstr>
      <vt:lpstr>PowerPoint Presentation</vt:lpstr>
      <vt:lpstr>AAS (ASCII Adjust After Subtraction)</vt:lpstr>
      <vt:lpstr>PowerPoint Presentation</vt:lpstr>
      <vt:lpstr>PowerPoint Presentation</vt:lpstr>
      <vt:lpstr>PowerPoint Presentation</vt:lpstr>
      <vt:lpstr>PowerPoint Presentation</vt:lpstr>
      <vt:lpstr>AAM (ASCII Adjust After Multiplication)</vt:lpstr>
      <vt:lpstr>PowerPoint Presentation</vt:lpstr>
      <vt:lpstr>PowerPoint Presentation</vt:lpstr>
      <vt:lpstr>PowerPoint Presentation</vt:lpstr>
      <vt:lpstr>PowerPoint Presentation</vt:lpstr>
      <vt:lpstr>AAD (ASCII Adjust Before Division)</vt:lpstr>
      <vt:lpstr>AAD (ASCII Adjust Before Division)contd.</vt:lpstr>
      <vt:lpstr>AAD (ASCII Adjust Before Division)contd.</vt:lpstr>
      <vt:lpstr>WAP to perform the division 15/6 using the ASCII codes. Store the ASCII codes of result in Register DX.</vt:lpstr>
      <vt:lpstr>PowerPoint Presentation</vt:lpstr>
      <vt:lpstr>Instruction Set of 8086</vt:lpstr>
      <vt:lpstr>WAP to find the largest of 8 bit numbers.</vt:lpstr>
      <vt:lpstr>WAP to find the largest of 16 bit numbers.</vt:lpstr>
      <vt:lpstr>WAP to find out the count of positive numbers and negative numbers from a series of signed numbers in 8086.</vt:lpstr>
      <vt:lpstr>WAP to find out the count of positive numbers and negative numbers from a series of signed numbers in 8086.</vt:lpstr>
      <vt:lpstr>Fibonacci Series:-</vt:lpstr>
      <vt:lpstr>PowerPoint Presentation</vt:lpstr>
      <vt:lpstr>Bit Manipulation Instructions or  Logical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PowerPoint Presentation</vt:lpstr>
      <vt:lpstr>Program Execution Transfer Instructions</vt:lpstr>
      <vt:lpstr>Program Execution Transfer Instructions</vt:lpstr>
      <vt:lpstr>Program Execution Transfer Instructions</vt:lpstr>
      <vt:lpstr>Program Execution Transfer Instructions</vt:lpstr>
      <vt:lpstr>Program Execution Transfer Instructions</vt:lpstr>
      <vt:lpstr>Program Execution Transfer Instructions</vt:lpstr>
      <vt:lpstr>Program Execution Transfer Instructions</vt:lpstr>
      <vt:lpstr>Conditional Jump Table</vt:lpstr>
      <vt:lpstr>Program Execution Transfer Instructions</vt:lpstr>
      <vt:lpstr>Program Execution Transfer Instructions</vt:lpstr>
      <vt:lpstr>Program Execution Transfer Instructions</vt:lpstr>
      <vt:lpstr>Program Execution Transfer Instructions</vt:lpstr>
      <vt:lpstr>Program Execution Transfer Instructions (Iteration Control Instructions)</vt:lpstr>
      <vt:lpstr>PowerPoint Presentation</vt:lpstr>
      <vt:lpstr>PowerPoint Presentation</vt:lpstr>
      <vt:lpstr>Processor Control/Machine Control Instructions</vt:lpstr>
      <vt:lpstr>Processor Control Instructions</vt:lpstr>
      <vt:lpstr>PowerPoint Presentation</vt:lpstr>
      <vt:lpstr>PowerPoint Presentation</vt:lpstr>
      <vt:lpstr>External H/w Synchronization Instructions</vt:lpstr>
      <vt:lpstr>External H/w Synchronization Instructions</vt:lpstr>
      <vt:lpstr>External H/w Synchronization Instructions</vt:lpstr>
      <vt:lpstr>Interrupt Control Instuctions</vt:lpstr>
      <vt:lpstr>Interrupt Control Instuctions</vt:lpstr>
      <vt:lpstr>PowerPoint Presentation</vt:lpstr>
      <vt:lpstr>String Instructions</vt:lpstr>
      <vt:lpstr>String Instructions</vt:lpstr>
      <vt:lpstr>String Instructions</vt:lpstr>
      <vt:lpstr>String Instructions</vt:lpstr>
      <vt:lpstr>String Instructions</vt:lpstr>
      <vt:lpstr>String Instructions</vt:lpstr>
      <vt:lpstr>String Instructions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 Set of 8086</dc:title>
  <cp:lastModifiedBy>Pulkit Arora</cp:lastModifiedBy>
  <cp:revision>2</cp:revision>
  <dcterms:created xsi:type="dcterms:W3CDTF">2010-11-21T15:39:25Z</dcterms:created>
  <dcterms:modified xsi:type="dcterms:W3CDTF">2024-05-21T14:32:09Z</dcterms:modified>
</cp:coreProperties>
</file>